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2.xml" ContentType="application/vnd.openxmlformats-officedocument.themeOverride+xml"/>
  <Override PartName="/ppt/charts/chart2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3.xml" ContentType="application/vnd.openxmlformats-officedocument.themeOverride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notesSlides/notesSlide22.xml" ContentType="application/vnd.openxmlformats-officedocument.presentationml.notesSlide+xml"/>
  <Override PartName="/ppt/charts/chart25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9" r:id="rId1"/>
    <p:sldMasterId id="2147483780" r:id="rId2"/>
    <p:sldMasterId id="2147483791" r:id="rId3"/>
    <p:sldMasterId id="2147483796" r:id="rId4"/>
    <p:sldMasterId id="2147483803" r:id="rId5"/>
  </p:sldMasterIdLst>
  <p:notesMasterIdLst>
    <p:notesMasterId r:id="rId37"/>
  </p:notesMasterIdLst>
  <p:handoutMasterIdLst>
    <p:handoutMasterId r:id="rId38"/>
  </p:handoutMasterIdLst>
  <p:sldIdLst>
    <p:sldId id="550" r:id="rId6"/>
    <p:sldId id="720" r:id="rId7"/>
    <p:sldId id="721" r:id="rId8"/>
    <p:sldId id="724" r:id="rId9"/>
    <p:sldId id="839" r:id="rId10"/>
    <p:sldId id="797" r:id="rId11"/>
    <p:sldId id="840" r:id="rId12"/>
    <p:sldId id="611" r:id="rId13"/>
    <p:sldId id="798" r:id="rId14"/>
    <p:sldId id="841" r:id="rId15"/>
    <p:sldId id="803" r:id="rId16"/>
    <p:sldId id="804" r:id="rId17"/>
    <p:sldId id="824" r:id="rId18"/>
    <p:sldId id="806" r:id="rId19"/>
    <p:sldId id="810" r:id="rId20"/>
    <p:sldId id="819" r:id="rId21"/>
    <p:sldId id="828" r:id="rId22"/>
    <p:sldId id="829" r:id="rId23"/>
    <p:sldId id="825" r:id="rId24"/>
    <p:sldId id="830" r:id="rId25"/>
    <p:sldId id="832" r:id="rId26"/>
    <p:sldId id="812" r:id="rId27"/>
    <p:sldId id="813" r:id="rId28"/>
    <p:sldId id="815" r:id="rId29"/>
    <p:sldId id="817" r:id="rId30"/>
    <p:sldId id="836" r:id="rId31"/>
    <p:sldId id="837" r:id="rId32"/>
    <p:sldId id="842" r:id="rId33"/>
    <p:sldId id="843" r:id="rId34"/>
    <p:sldId id="844" r:id="rId35"/>
    <p:sldId id="284" r:id="rId36"/>
  </p:sldIdLst>
  <p:sldSz cx="9144000" cy="5143500" type="screen16x9"/>
  <p:notesSz cx="6797675" cy="9872663"/>
  <p:embeddedFontLst>
    <p:embeddedFont>
      <p:font typeface="Book Antiqua" panose="02040602050305030304" pitchFamily="18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ITC Lubalin Graph Std" panose="020B0704020202020204" pitchFamily="34" charset="0"/>
      <p:bold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</p:embeddedFontLst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3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BDE0"/>
    <a:srgbClr val="0A3365"/>
    <a:srgbClr val="92D1EA"/>
    <a:srgbClr val="14B2EC"/>
    <a:srgbClr val="009985"/>
    <a:srgbClr val="9FC95F"/>
    <a:srgbClr val="002060"/>
    <a:srgbClr val="083060"/>
    <a:srgbClr val="00213F"/>
    <a:srgbClr val="B5E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53" autoAdjust="0"/>
    <p:restoredTop sz="99746" autoAdjust="0"/>
  </p:normalViewPr>
  <p:slideViewPr>
    <p:cSldViewPr>
      <p:cViewPr varScale="1">
        <p:scale>
          <a:sx n="142" d="100"/>
          <a:sy n="142" d="100"/>
        </p:scale>
        <p:origin x="1056" y="168"/>
      </p:cViewPr>
      <p:guideLst>
        <p:guide orient="horz" pos="293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46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6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5.xml"/><Relationship Id="rId41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e Bertrand" userId="cbaa02bf-da40-4da4-b103-04396a6e4756" providerId="ADAL" clId="{ED94C6F9-9148-CC40-BD12-6301836BB3AB}"/>
    <pc:docChg chg="modSld">
      <pc:chgData name="Elise Bertrand" userId="cbaa02bf-da40-4da4-b103-04396a6e4756" providerId="ADAL" clId="{ED94C6F9-9148-CC40-BD12-6301836BB3AB}" dt="2022-05-13T09:35:20.539" v="8" actId="20577"/>
      <pc:docMkLst>
        <pc:docMk/>
      </pc:docMkLst>
      <pc:sldChg chg="modSp mod">
        <pc:chgData name="Elise Bertrand" userId="cbaa02bf-da40-4da4-b103-04396a6e4756" providerId="ADAL" clId="{ED94C6F9-9148-CC40-BD12-6301836BB3AB}" dt="2022-05-13T09:35:20.539" v="8" actId="20577"/>
        <pc:sldMkLst>
          <pc:docMk/>
          <pc:sldMk cId="2772864658" sldId="550"/>
        </pc:sldMkLst>
        <pc:spChg chg="mod">
          <ac:chgData name="Elise Bertrand" userId="cbaa02bf-da40-4da4-b103-04396a6e4756" providerId="ADAL" clId="{ED94C6F9-9148-CC40-BD12-6301836BB3AB}" dt="2022-05-13T09:35:20.539" v="8" actId="20577"/>
          <ac:spMkLst>
            <pc:docMk/>
            <pc:sldMk cId="2772864658" sldId="550"/>
            <ac:spMk id="8" creationId="{D8341EA5-549E-40A6-AF76-296A43A7AC5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320114004426864E-2"/>
          <c:y val="5.8428481501393459E-2"/>
          <c:w val="0.59607265859348957"/>
          <c:h val="0.692603970780812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3C-4E3D-BEE9-F1C62283D891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3C-4E3D-BEE9-F1C62283D891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3C-4E3D-BEE9-F1C62283D89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53C-4E3D-BEE9-F1C62283D89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53C-4E3D-BEE9-F1C62283D89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53C-4E3D-BEE9-F1C62283D89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Prépare</c:v>
                </c:pt>
                <c:pt idx="1">
                  <c:v>Ne prépare pas</c:v>
                </c:pt>
                <c:pt idx="2">
                  <c:v>Je ne sais pas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</c:v>
                </c:pt>
                <c:pt idx="1">
                  <c:v>26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3C-4E3D-BEE9-F1C62283D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5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651459719075613"/>
          <c:y val="9.8485400765076711E-2"/>
          <c:w val="0.52008207231192383"/>
          <c:h val="0.898262978958767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03-4D8A-9672-40C54971A1C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803-4D8A-9672-40C54971A1C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03-4D8A-9672-40C54971A1C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22B-49B2-81DF-D4B97E5F613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22B-49B2-81DF-D4B97E5F613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22B-49B2-81DF-D4B97E5F613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22B-49B2-81DF-D4B97E5F613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22B-49B2-81DF-D4B97E5F613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22B-49B2-81DF-D4B97E5F6133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22B-49B2-81DF-D4B97E5F6133}"/>
              </c:ext>
            </c:extLst>
          </c:dPt>
          <c:dLbls>
            <c:dLbl>
              <c:idx val="8"/>
              <c:numFmt formatCode="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A3365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B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122B-49B2-81DF-D4B97E5F6133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A336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Très simple</c:v>
                </c:pt>
                <c:pt idx="1">
                  <c:v>Plutôt simple</c:v>
                </c:pt>
                <c:pt idx="2">
                  <c:v>Plutôt complexe</c:v>
                </c:pt>
                <c:pt idx="3">
                  <c:v>Très complexe</c:v>
                </c:pt>
              </c:strCache>
            </c:strRef>
          </c:cat>
          <c:val>
            <c:numRef>
              <c:f>Sheet1!$B$2:$B$5</c:f>
              <c:numCache>
                <c:formatCode>_(* #,##0.00_);_(* \(#,##0.00\);_(* "-"??_);_(@_)</c:formatCode>
                <c:ptCount val="4"/>
                <c:pt idx="0">
                  <c:v>1.24</c:v>
                </c:pt>
                <c:pt idx="1">
                  <c:v>12.78</c:v>
                </c:pt>
                <c:pt idx="2">
                  <c:v>60.92</c:v>
                </c:pt>
                <c:pt idx="3">
                  <c:v>25.06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2B-49B2-81DF-D4B97E5F61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366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BE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_(* #,##0.00_);_(* \(#,##0.00\);_(* &quot;-&quot;??_);_(@_)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>
          <a:solidFill>
            <a:schemeClr val="tx2"/>
          </a:solidFill>
        </a:defRPr>
      </a:pPr>
      <a:endParaRPr lang="en-B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97836658215046"/>
          <c:y val="0.15505784438564083"/>
          <c:w val="0.43211952844428259"/>
          <c:h val="0.5053518352759721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19-4665-BB9D-07E00E6D7B59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19-4665-BB9D-07E00E6D7B59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19-4665-BB9D-07E00E6D7B5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419-4665-BB9D-07E00E6D7B5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419-4665-BB9D-07E00E6D7B5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19-4665-BB9D-07E00E6D7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37900258847356677"/>
          <c:h val="0.685920767429209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EA-4A3C-924C-72E4F55B7F01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EA-4A3C-924C-72E4F55B7F01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EA-4A3C-924C-72E4F55B7F01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41.23</c:v>
                </c:pt>
                <c:pt idx="1">
                  <c:v>58.77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EA-4A3C-924C-72E4F55B7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43105421232450014"/>
          <c:h val="0.6397231194077966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4B2EC"/>
            </a:solidFill>
          </c:spPr>
          <c:dPt>
            <c:idx val="0"/>
            <c:bubble3D val="0"/>
            <c:spPr>
              <a:solidFill>
                <a:srgbClr val="0A336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20-43EC-885B-8ED2271C58AF}"/>
              </c:ext>
            </c:extLst>
          </c:dPt>
          <c:dPt>
            <c:idx val="1"/>
            <c:bubble3D val="0"/>
            <c:spPr>
              <a:solidFill>
                <a:srgbClr val="14B2E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20-43EC-885B-8ED2271C58AF}"/>
              </c:ext>
            </c:extLst>
          </c:dPt>
          <c:dPt>
            <c:idx val="2"/>
            <c:bubble3D val="0"/>
            <c:spPr>
              <a:solidFill>
                <a:srgbClr val="14B2E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20-43EC-885B-8ED2271C58A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/>
                      <a:t>23%</a:t>
                    </a:r>
                    <a:endParaRPr lang="en-US" sz="1000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420-43EC-885B-8ED2271C58A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dirty="0"/>
                      <a:t>77%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420-43EC-885B-8ED2271C58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20-43EC-885B-8ED2271C5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37900258847356677"/>
          <c:h val="0.685920767429209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4B2EC"/>
            </a:solidFill>
          </c:spPr>
          <c:dPt>
            <c:idx val="0"/>
            <c:bubble3D val="0"/>
            <c:spPr>
              <a:solidFill>
                <a:srgbClr val="14B2E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76-430B-A34C-69938AFB139C}"/>
              </c:ext>
            </c:extLst>
          </c:dPt>
          <c:dPt>
            <c:idx val="1"/>
            <c:bubble3D val="0"/>
            <c:spPr>
              <a:solidFill>
                <a:srgbClr val="0A336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76-430B-A34C-69938AFB139C}"/>
              </c:ext>
            </c:extLst>
          </c:dPt>
          <c:dPt>
            <c:idx val="2"/>
            <c:bubble3D val="0"/>
            <c:spPr>
              <a:solidFill>
                <a:srgbClr val="14B2E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76-430B-A34C-69938AFB139C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85.89</c:v>
                </c:pt>
                <c:pt idx="1">
                  <c:v>14.11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76-430B-A34C-69938AFB1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42678951401254"/>
          <c:y val="3.441352044894741E-2"/>
          <c:w val="0.45181004383243711"/>
          <c:h val="0.96370845404165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E54-458B-BF83-ABB85D4EFF7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54-458B-BF83-ABB85D4EFF7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54-458B-BF83-ABB85D4EFF7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E54-458B-BF83-ABB85D4EFF7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E54-458B-BF83-ABB85D4EFF7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E54-458B-BF83-ABB85D4EFF7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E54-458B-BF83-ABB85D4EFF71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Une habitation neuve et conforme aux normes de durabilité énergétique</c:v>
                </c:pt>
                <c:pt idx="1">
                  <c:v>Une habitation qui me convient peu importe sa durabilité énergétique</c:v>
                </c:pt>
                <c:pt idx="2">
                  <c:v>Une habitation à rénover en vue de la rendre plus durable</c:v>
                </c:pt>
              </c:strCache>
            </c:strRef>
          </c:cat>
          <c:val>
            <c:numRef>
              <c:f>Sheet1!$B$2:$B$4</c:f>
              <c:numCache>
                <c:formatCode>_(* #,##0.00_);_(* \(#,##0.00\);_(* "-"??_);_(@_)</c:formatCode>
                <c:ptCount val="3"/>
                <c:pt idx="0">
                  <c:v>57.83</c:v>
                </c:pt>
                <c:pt idx="1">
                  <c:v>22.56</c:v>
                </c:pt>
                <c:pt idx="2">
                  <c:v>19.61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54-458B-BF83-ABB85D4EF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0A3365"/>
                </a:solidFill>
              </a:defRPr>
            </a:pPr>
            <a:endParaRPr lang="en-BE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_(* #,##0.00_);_(* \(#,##0.00\);_(* &quot;-&quot;??_);_(@_)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B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37900258847356677"/>
          <c:h val="0.685920767429209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EA-4A3C-924C-72E4F55B7F01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EA-4A3C-924C-72E4F55B7F01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EA-4A3C-924C-72E4F55B7F01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Oui</c:v>
                </c:pt>
                <c:pt idx="1">
                  <c:v>Non</c:v>
                </c:pt>
                <c:pt idx="2">
                  <c:v>Je ne sais pas</c:v>
                </c:pt>
              </c:strCache>
            </c:strRef>
          </c:cat>
          <c:val>
            <c:numRef>
              <c:f>Sheet1!$B$2:$B$4</c:f>
              <c:numCache>
                <c:formatCode>_(* #,##0.00_);_(* \(#,##0.00\);_(* "-"??_);_(@_)</c:formatCode>
                <c:ptCount val="3"/>
                <c:pt idx="0">
                  <c:v>40.35</c:v>
                </c:pt>
                <c:pt idx="1">
                  <c:v>37.6</c:v>
                </c:pt>
                <c:pt idx="2">
                  <c:v>22.04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EA-4A3C-924C-72E4F55B7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37900258847356677"/>
          <c:h val="0.685920767429209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EA-4A3C-924C-72E4F55B7F01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EA-4A3C-924C-72E4F55B7F01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EA-4A3C-924C-72E4F55B7F01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_(* #,##0.00_);_(* \(#,##0.00\);_(* "-"??_);_(@_)</c:formatCode>
                <c:ptCount val="2"/>
                <c:pt idx="0">
                  <c:v>50.19</c:v>
                </c:pt>
                <c:pt idx="1">
                  <c:v>49.81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EA-4A3C-924C-72E4F55B7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88599552092131"/>
          <c:y val="3.441352044894741E-2"/>
          <c:w val="0.50927236243851026"/>
          <c:h val="0.96370845404165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E54-458B-BF83-ABB85D4EFF7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54-458B-BF83-ABB85D4EFF7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54-458B-BF83-ABB85D4EFF7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E54-458B-BF83-ABB85D4EFF7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E54-458B-BF83-ABB85D4EFF7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E54-458B-BF83-ABB85D4EFF7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E54-458B-BF83-ABB85D4EFF71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Isolation </c:v>
                </c:pt>
                <c:pt idx="1">
                  <c:v>Panneaux photovoltaïques</c:v>
                </c:pt>
                <c:pt idx="2">
                  <c:v>Pompe à chaleur (ou similaire)</c:v>
                </c:pt>
                <c:pt idx="3">
                  <c:v>Matériaux choisis durables</c:v>
                </c:pt>
                <c:pt idx="4">
                  <c:v>Ventilation/aération optimale</c:v>
                </c:pt>
                <c:pt idx="5">
                  <c:v>Chaudière à condensation</c:v>
                </c:pt>
                <c:pt idx="6">
                  <c:v>Habitation connectée </c:v>
                </c:pt>
                <c:pt idx="7">
                  <c:v>Autres</c:v>
                </c:pt>
              </c:strCache>
            </c:strRef>
          </c:cat>
          <c:val>
            <c:numRef>
              <c:f>Sheet1!$B$2:$B$9</c:f>
              <c:numCache>
                <c:formatCode>_-* #,##0_-;\-* #,##0_-;_-* "-"??_-;_-@_-</c:formatCode>
                <c:ptCount val="8"/>
                <c:pt idx="0">
                  <c:v>48.34</c:v>
                </c:pt>
                <c:pt idx="1">
                  <c:v>34.130000000000003</c:v>
                </c:pt>
                <c:pt idx="2">
                  <c:v>25.49</c:v>
                </c:pt>
                <c:pt idx="3">
                  <c:v>22.29</c:v>
                </c:pt>
                <c:pt idx="4">
                  <c:v>17.43</c:v>
                </c:pt>
                <c:pt idx="5">
                  <c:v>14.77</c:v>
                </c:pt>
                <c:pt idx="6">
                  <c:v>12.49</c:v>
                </c:pt>
                <c:pt idx="7">
                  <c:v>7.11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54-458B-BF83-ABB85D4EF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0A3365"/>
                </a:solidFill>
              </a:defRPr>
            </a:pPr>
            <a:endParaRPr lang="en-BE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_-* #,##0_-;\-* #,##0_-;_-* &quot;-&quot;??_-;_-@_-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B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37900258847356677"/>
          <c:h val="0.685920767429209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EA-4A3C-924C-72E4F55B7F01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EA-4A3C-924C-72E4F55B7F01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EA-4A3C-924C-72E4F55B7F01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32.85</c:v>
                </c:pt>
                <c:pt idx="1">
                  <c:v>67.150000000000006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EA-4A3C-924C-72E4F55B7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37900258847356677"/>
          <c:h val="0.685920767429209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EA-4A3C-924C-72E4F55B7F01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EA-4A3C-924C-72E4F55B7F01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EA-4A3C-924C-72E4F55B7F01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Je suis propriétaire de mon logement principal.</c:v>
                </c:pt>
                <c:pt idx="1">
                  <c:v>J’ai l’intention de devenir un jour propriétaire.</c:v>
                </c:pt>
                <c:pt idx="2">
                  <c:v>Je n’ai pas l’intention de devenir un jour propriétaire.</c:v>
                </c:pt>
              </c:strCache>
            </c:strRef>
          </c:cat>
          <c:val>
            <c:numRef>
              <c:f>Sheet1!$B$2:$B$4</c:f>
              <c:numCache>
                <c:formatCode>_(* #,##0.00_);_(* \(#,##0.00\);_(* "-"??_);_(@_)</c:formatCode>
                <c:ptCount val="3"/>
                <c:pt idx="0">
                  <c:v>63.91</c:v>
                </c:pt>
                <c:pt idx="1">
                  <c:v>23.42</c:v>
                </c:pt>
                <c:pt idx="2">
                  <c:v>12.66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EA-4A3C-924C-72E4F55B7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6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42678951401254"/>
          <c:y val="0.10924563117334202"/>
          <c:w val="0.45181004383243711"/>
          <c:h val="0.88887627731001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E54-458B-BF83-ABB85D4EFF7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54-458B-BF83-ABB85D4EFF7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54-458B-BF83-ABB85D4EFF7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E54-458B-BF83-ABB85D4EFF7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E54-458B-BF83-ABB85D4EFF7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E54-458B-BF83-ABB85D4EFF7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E54-458B-BF83-ABB85D4EFF71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Via des sites d’annonces immobilières en ligne/site d'agences</c:v>
                </c:pt>
                <c:pt idx="1">
                  <c:v>Via un rendez-vous dans une agence immobilière</c:v>
                </c:pt>
                <c:pt idx="2">
                  <c:v>Via le bouche à oreille (voisinage)</c:v>
                </c:pt>
                <c:pt idx="3">
                  <c:v>Via les annonces immobilières dans les journaux</c:v>
                </c:pt>
                <c:pt idx="4">
                  <c:v> Via les réseaux sociaux ou media télévisuels </c:v>
                </c:pt>
                <c:pt idx="5">
                  <c:v>Autre</c:v>
                </c:pt>
              </c:strCache>
            </c:strRef>
          </c:cat>
          <c:val>
            <c:numRef>
              <c:f>Sheet1!$B$2:$B$7</c:f>
              <c:numCache>
                <c:formatCode>_-* #,##0_-;\-* #,##0_-;_-* "-"??_-;_-@_-</c:formatCode>
                <c:ptCount val="6"/>
                <c:pt idx="0">
                  <c:v>65.900000000000006</c:v>
                </c:pt>
                <c:pt idx="1">
                  <c:v>14.82</c:v>
                </c:pt>
                <c:pt idx="2">
                  <c:v>12.94</c:v>
                </c:pt>
                <c:pt idx="3">
                  <c:v>4.22</c:v>
                </c:pt>
                <c:pt idx="4">
                  <c:v>2.88</c:v>
                </c:pt>
                <c:pt idx="5">
                  <c:v>2.11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54-458B-BF83-ABB85D4EFF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Via des sites d’annonces immobilières en ligne/site d'agences</c:v>
                </c:pt>
                <c:pt idx="1">
                  <c:v>Via un rendez-vous dans une agence immobilière</c:v>
                </c:pt>
                <c:pt idx="2">
                  <c:v>Via le bouche à oreille (voisinage)</c:v>
                </c:pt>
                <c:pt idx="3">
                  <c:v>Via les annonces immobilières dans les journaux</c:v>
                </c:pt>
                <c:pt idx="4">
                  <c:v> Via les réseaux sociaux ou media télévisuels </c:v>
                </c:pt>
                <c:pt idx="5">
                  <c:v>Autre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65</c:v>
                </c:pt>
                <c:pt idx="1">
                  <c:v>12</c:v>
                </c:pt>
                <c:pt idx="2">
                  <c:v>11</c:v>
                </c:pt>
                <c:pt idx="3">
                  <c:v>3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8A-46ED-AEEB-8CFEB61A1E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0A3365"/>
                </a:solidFill>
              </a:defRPr>
            </a:pPr>
            <a:endParaRPr lang="en-BE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_-* #,##0_-;\-* #,##0_-;_-* &quot;-&quot;??_-;_-@_-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9602443026012949"/>
          <c:y val="2.3631204354095919E-2"/>
          <c:w val="0.17528529815257818"/>
          <c:h val="8.0500224837574241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B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42678951401254"/>
          <c:y val="9.7896747490980526E-2"/>
          <c:w val="0.39213417450481503"/>
          <c:h val="0.902103252509019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4B2E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C5F-4109-BE48-FB24D2FB1371}"/>
              </c:ext>
            </c:extLst>
          </c:dPt>
          <c:dPt>
            <c:idx val="2"/>
            <c:invertIfNegative val="0"/>
            <c:bubble3D val="0"/>
            <c:spPr>
              <a:solidFill>
                <a:srgbClr val="92D1EA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C5F-4109-BE48-FB24D2FB1371}"/>
              </c:ext>
            </c:extLst>
          </c:dPt>
          <c:dPt>
            <c:idx val="3"/>
            <c:invertIfNegative val="0"/>
            <c:bubble3D val="0"/>
            <c:spPr>
              <a:solidFill>
                <a:srgbClr val="92D1EA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CE54-458B-BF83-ABB85D4EFF71}"/>
              </c:ext>
            </c:extLst>
          </c:dPt>
          <c:dPt>
            <c:idx val="4"/>
            <c:invertIfNegative val="0"/>
            <c:bubble3D val="0"/>
            <c:spPr>
              <a:solidFill>
                <a:srgbClr val="92D1EA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E54-458B-BF83-ABB85D4EFF71}"/>
              </c:ext>
            </c:extLst>
          </c:dPt>
          <c:dPt>
            <c:idx val="5"/>
            <c:invertIfNegative val="0"/>
            <c:bubble3D val="0"/>
            <c:spPr>
              <a:solidFill>
                <a:srgbClr val="14B2E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4C5F-4109-BE48-FB24D2FB137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54-458B-BF83-ABB85D4EFF7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E54-458B-BF83-ABB85D4EFF7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E54-458B-BF83-ABB85D4EFF7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E54-458B-BF83-ABB85D4EFF7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E54-458B-BF83-ABB85D4EFF71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En contactant plusieurs banques  </c:v>
                </c:pt>
                <c:pt idx="1">
                  <c:v>En contactant ma banque uniquement </c:v>
                </c:pt>
                <c:pt idx="2">
                  <c:v>En faisant une simulation en ligne auprès de plusieurs banques</c:v>
                </c:pt>
                <c:pt idx="3">
                  <c:v>En me rendant sur des sites comparateurs en ligne</c:v>
                </c:pt>
                <c:pt idx="4">
                  <c:v>En faisant une simulation en ligne auprès de ma banque uniquement</c:v>
                </c:pt>
                <c:pt idx="5">
                  <c:v>En contactant un courtier</c:v>
                </c:pt>
              </c:strCache>
            </c:strRef>
          </c:cat>
          <c:val>
            <c:numRef>
              <c:f>Sheet1!$B$2:$B$7</c:f>
              <c:numCache>
                <c:formatCode>_-* #,##0_-;\-* #,##0_-;_-* "-"??_-;_-@_-</c:formatCode>
                <c:ptCount val="6"/>
                <c:pt idx="0">
                  <c:v>43.66</c:v>
                </c:pt>
                <c:pt idx="1">
                  <c:v>24.83</c:v>
                </c:pt>
                <c:pt idx="2">
                  <c:v>22.94</c:v>
                </c:pt>
                <c:pt idx="3">
                  <c:v>11.6</c:v>
                </c:pt>
                <c:pt idx="4">
                  <c:v>8.3800000000000008</c:v>
                </c:pt>
                <c:pt idx="5">
                  <c:v>6.74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54-458B-BF83-ABB85D4EFF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61BDE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14F3-4020-8754-962DB66BB4CC}"/>
              </c:ext>
            </c:extLst>
          </c:dPt>
          <c:dPt>
            <c:idx val="3"/>
            <c:invertIfNegative val="0"/>
            <c:bubble3D val="0"/>
            <c:spPr>
              <a:solidFill>
                <a:srgbClr val="61BDE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14F3-4020-8754-962DB66BB4CC}"/>
              </c:ext>
            </c:extLst>
          </c:dPt>
          <c:dPt>
            <c:idx val="4"/>
            <c:invertIfNegative val="0"/>
            <c:bubble3D val="0"/>
            <c:spPr>
              <a:solidFill>
                <a:srgbClr val="61BDE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2-14F3-4020-8754-962DB66BB4CC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En contactant plusieurs banques  </c:v>
                </c:pt>
                <c:pt idx="1">
                  <c:v>En contactant ma banque uniquement </c:v>
                </c:pt>
                <c:pt idx="2">
                  <c:v>En faisant une simulation en ligne auprès de plusieurs banques</c:v>
                </c:pt>
                <c:pt idx="3">
                  <c:v>En me rendant sur des sites comparateurs en ligne</c:v>
                </c:pt>
                <c:pt idx="4">
                  <c:v>En faisant une simulation en ligne auprès de ma banque uniquement</c:v>
                </c:pt>
                <c:pt idx="5">
                  <c:v>En contactant un courtier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41</c:v>
                </c:pt>
                <c:pt idx="1">
                  <c:v>27</c:v>
                </c:pt>
                <c:pt idx="2">
                  <c:v>23</c:v>
                </c:pt>
                <c:pt idx="3">
                  <c:v>15</c:v>
                </c:pt>
                <c:pt idx="4">
                  <c:v>6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4F3-4020-8754-962DB66BB4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_-* #,##0_-;\-* #,##0_-;_-* &quot;-&quot;??_-;_-@_-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980285652133884"/>
          <c:y val="2.380616160947148E-2"/>
          <c:w val="0.15009960411089227"/>
          <c:h val="8.1096220631256932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A3365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B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517460276152309"/>
          <c:y val="0.11079823933041774"/>
          <c:w val="0.44982517417522361"/>
          <c:h val="0.5702141221158196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7D-4DA9-8B9D-5021518E8D4E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7D-4DA9-8B9D-5021518E8D4E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7D-4DA9-8B9D-5021518E8D4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17D-4DA9-8B9D-5021518E8D4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17D-4DA9-8B9D-5021518E8D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7D-4DA9-8B9D-5021518E8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4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37900258847356677"/>
          <c:h val="0.685920767429209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EA-4A3C-924C-72E4F55B7F01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EA-4A3C-924C-72E4F55B7F01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EA-4A3C-924C-72E4F55B7F01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31.31</c:v>
                </c:pt>
                <c:pt idx="1">
                  <c:v>68.69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EA-4A3C-924C-72E4F55B7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88599552092131"/>
          <c:y val="3.441352044894741E-2"/>
          <c:w val="0.50927236243851026"/>
          <c:h val="0.96370845404165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E54-458B-BF83-ABB85D4EFF7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54-458B-BF83-ABB85D4EFF7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54-458B-BF83-ABB85D4EFF7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E54-458B-BF83-ABB85D4EFF7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E54-458B-BF83-ABB85D4EFF7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E54-458B-BF83-ABB85D4EFF7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E54-458B-BF83-ABB85D4EFF71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La réduction de votre facture énergétique</c:v>
                </c:pt>
                <c:pt idx="1">
                  <c:v>La qualité de vie dans votre logement</c:v>
                </c:pt>
                <c:pt idx="2">
                  <c:v>La performance énergétique de votre logement</c:v>
                </c:pt>
                <c:pt idx="3">
                  <c:v>La sécurité de votre logement</c:v>
                </c:pt>
                <c:pt idx="4">
                  <c:v>La réduction de votre empreinte écologique</c:v>
                </c:pt>
              </c:strCache>
            </c:strRef>
          </c:cat>
          <c:val>
            <c:numRef>
              <c:f>Sheet1!$B$2:$B$6</c:f>
              <c:numCache>
                <c:formatCode>_-* #,##0_-;\-* #,##0_-;_-* "-"??_-;_-@_-</c:formatCode>
                <c:ptCount val="5"/>
                <c:pt idx="0">
                  <c:v>58.5</c:v>
                </c:pt>
                <c:pt idx="1">
                  <c:v>43.43</c:v>
                </c:pt>
                <c:pt idx="2">
                  <c:v>42.27</c:v>
                </c:pt>
                <c:pt idx="3">
                  <c:v>40.98</c:v>
                </c:pt>
                <c:pt idx="4">
                  <c:v>25.99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54-458B-BF83-ABB85D4EF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0A3365"/>
                </a:solidFill>
              </a:defRPr>
            </a:pPr>
            <a:endParaRPr lang="en-BE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_-* #,##0_-;\-* #,##0_-;_-* &quot;-&quot;??_-;_-@_-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B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88599552092131"/>
          <c:y val="3.441352044894741E-2"/>
          <c:w val="0.50927236243851026"/>
          <c:h val="0.96370845404165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E54-458B-BF83-ABB85D4EFF7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54-458B-BF83-ABB85D4EFF7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54-458B-BF83-ABB85D4EFF7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E54-458B-BF83-ABB85D4EFF7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E54-458B-BF83-ABB85D4EFF7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E54-458B-BF83-ABB85D4EFF7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E54-458B-BF83-ABB85D4EFF71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Thermostat intelligent</c:v>
                </c:pt>
                <c:pt idx="1">
                  <c:v>Capteurs de fumée</c:v>
                </c:pt>
                <c:pt idx="2">
                  <c:v>Compteurs d’énergie connectés</c:v>
                </c:pt>
                <c:pt idx="3">
                  <c:v>Alarme</c:v>
                </c:pt>
                <c:pt idx="4">
                  <c:v>Vidéo surveillance</c:v>
                </c:pt>
                <c:pt idx="5">
                  <c:v>Volets connectés</c:v>
                </c:pt>
                <c:pt idx="6">
                  <c:v>Porte connectée</c:v>
                </c:pt>
                <c:pt idx="7">
                  <c:v>Détecteur d’inondation</c:v>
                </c:pt>
                <c:pt idx="8">
                  <c:v>Boîte au lettre connectée</c:v>
                </c:pt>
              </c:strCache>
            </c:strRef>
          </c:cat>
          <c:val>
            <c:numRef>
              <c:f>Sheet1!$B$2:$B$10</c:f>
              <c:numCache>
                <c:formatCode>_-* #,##0_-;\-* #,##0_-;_-* "-"??_-;_-@_-</c:formatCode>
                <c:ptCount val="9"/>
                <c:pt idx="0">
                  <c:v>54.27</c:v>
                </c:pt>
                <c:pt idx="1">
                  <c:v>40.35</c:v>
                </c:pt>
                <c:pt idx="2">
                  <c:v>39.46</c:v>
                </c:pt>
                <c:pt idx="3">
                  <c:v>34.229999999999997</c:v>
                </c:pt>
                <c:pt idx="4">
                  <c:v>32.64</c:v>
                </c:pt>
                <c:pt idx="5">
                  <c:v>21.88</c:v>
                </c:pt>
                <c:pt idx="6">
                  <c:v>9.76</c:v>
                </c:pt>
                <c:pt idx="7">
                  <c:v>6.92</c:v>
                </c:pt>
                <c:pt idx="8">
                  <c:v>4.63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54-458B-BF83-ABB85D4EF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0A3365"/>
                </a:solidFill>
              </a:defRPr>
            </a:pPr>
            <a:endParaRPr lang="en-BE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_-* #,##0_-;\-* #,##0_-;_-* &quot;-&quot;??_-;_-@_-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B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77978750477023"/>
          <c:y val="9.9387081365333113E-2"/>
          <c:w val="0.3256878233169847"/>
          <c:h val="0.838407058345761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69A-474E-8CA5-3599C3CB59B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69A-474E-8CA5-3599C3CB59B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69A-474E-8CA5-3599C3CB59B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69A-474E-8CA5-3599C3CB59B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69A-474E-8CA5-3599C3CB59B8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69A-474E-8CA5-3599C3CB59B8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69A-474E-8CA5-3599C3CB59B8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14B2EC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Moins de 5 ans</c:v>
                </c:pt>
                <c:pt idx="1">
                  <c:v>entre 5 et 10 ans</c:v>
                </c:pt>
                <c:pt idx="2">
                  <c:v>entre 11 et 15 ans</c:v>
                </c:pt>
                <c:pt idx="3">
                  <c:v>entre 16 et 20 ans</c:v>
                </c:pt>
                <c:pt idx="4">
                  <c:v>plus de 20 ans</c:v>
                </c:pt>
              </c:strCache>
            </c:strRef>
          </c:cat>
          <c:val>
            <c:numRef>
              <c:f>Sheet1!$B$2:$B$6</c:f>
              <c:numCache>
                <c:formatCode>_-* #,##0_-;\-* #,##0_-;_-* "-"??_-;_-@_-</c:formatCode>
                <c:ptCount val="5"/>
                <c:pt idx="0">
                  <c:v>23.82</c:v>
                </c:pt>
                <c:pt idx="1">
                  <c:v>20.239999999999998</c:v>
                </c:pt>
                <c:pt idx="2">
                  <c:v>15.14</c:v>
                </c:pt>
                <c:pt idx="3">
                  <c:v>10.29</c:v>
                </c:pt>
                <c:pt idx="4">
                  <c:v>30.51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9A-474E-8CA5-3599C3CB59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Moins de 5 ans</c:v>
                </c:pt>
                <c:pt idx="1">
                  <c:v>entre 5 et 10 ans</c:v>
                </c:pt>
                <c:pt idx="2">
                  <c:v>entre 11 et 15 ans</c:v>
                </c:pt>
                <c:pt idx="3">
                  <c:v>entre 16 et 20 ans</c:v>
                </c:pt>
                <c:pt idx="4">
                  <c:v>plus de 20 ans</c:v>
                </c:pt>
              </c:strCache>
            </c:strRef>
          </c:cat>
          <c:val>
            <c:numRef>
              <c:f>Sheet1!$C$2:$C$6</c:f>
              <c:numCache>
                <c:formatCode>_-* #,##0_-;\-* #,##0_-;_-* "-"??_-;_-@_-</c:formatCode>
                <c:ptCount val="5"/>
                <c:pt idx="0">
                  <c:v>22.71</c:v>
                </c:pt>
                <c:pt idx="1">
                  <c:v>15.71</c:v>
                </c:pt>
                <c:pt idx="2">
                  <c:v>15.68</c:v>
                </c:pt>
                <c:pt idx="3">
                  <c:v>10.33</c:v>
                </c:pt>
                <c:pt idx="4">
                  <c:v>35.56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CF-4B77-BB7A-2047491126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3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BE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_-* #,##0_-;\-* #,##0_-;_-* &quot;-&quot;??_-;_-@_-" sourceLinked="1"/>
        <c:majorTickMark val="out"/>
        <c:minorTickMark val="none"/>
        <c:tickLblPos val="nextTo"/>
        <c:crossAx val="283877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5886772432844989"/>
          <c:y val="0"/>
          <c:w val="0.30874996796496673"/>
          <c:h val="0.12991849841561512"/>
        </c:manualLayout>
      </c:layout>
      <c:overlay val="0"/>
      <c:txPr>
        <a:bodyPr/>
        <a:lstStyle/>
        <a:p>
          <a:pPr>
            <a:defRPr sz="1100"/>
          </a:pPr>
          <a:endParaRPr lang="en-B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chemeClr val="tx2"/>
          </a:solidFill>
        </a:defRPr>
      </a:pPr>
      <a:endParaRPr lang="en-B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626887685504501"/>
          <c:y val="9.0067259986916753E-2"/>
          <c:w val="0.4102225943000517"/>
          <c:h val="0.88044268616748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B59-4C4B-8650-69BB649DD26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B59-4C4B-8650-69BB649DD264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B59-4C4B-8650-69BB649DD26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B59-4C4B-8650-69BB649DD26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B59-4C4B-8650-69BB649DD26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B59-4C4B-8650-69BB649DD264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B59-4C4B-8650-69BB649DD264}"/>
              </c:ext>
            </c:extLst>
          </c:dPt>
          <c:dLbls>
            <c:dLbl>
              <c:idx val="8"/>
              <c:numFmt formatCode="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A3365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B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1B59-4C4B-8650-69BB649DD264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A336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C’est une priorité, un investissement indispensable</c:v>
                </c:pt>
                <c:pt idx="1">
                  <c:v>C’est important, mais je n’en ai pas encore les moyens</c:v>
                </c:pt>
                <c:pt idx="2">
                  <c:v>C’est important, mais rien ne presse</c:v>
                </c:pt>
                <c:pt idx="3">
                  <c:v>Ce n’est pas pour moi une priorité</c:v>
                </c:pt>
                <c:pt idx="4">
                  <c:v>Cela ne m’intéresse absolument pas</c:v>
                </c:pt>
                <c:pt idx="5">
                  <c:v>Je n’ai pas d’avis</c:v>
                </c:pt>
              </c:strCache>
            </c:strRef>
          </c:cat>
          <c:val>
            <c:numRef>
              <c:f>Sheet1!$B$2:$B$7</c:f>
              <c:numCache>
                <c:formatCode>_-* #,##0_-;\-* #,##0_-;_-* "-"??_-;_-@_-</c:formatCode>
                <c:ptCount val="6"/>
                <c:pt idx="0">
                  <c:v>52.81</c:v>
                </c:pt>
                <c:pt idx="1">
                  <c:v>16.489999999999998</c:v>
                </c:pt>
                <c:pt idx="2">
                  <c:v>10.91</c:v>
                </c:pt>
                <c:pt idx="3">
                  <c:v>9.76</c:v>
                </c:pt>
                <c:pt idx="4">
                  <c:v>2.7</c:v>
                </c:pt>
                <c:pt idx="5" formatCode="General">
                  <c:v>7.33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59-4C4B-8650-69BB649DD2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C’est une priorité, un investissement indispensable</c:v>
                </c:pt>
                <c:pt idx="1">
                  <c:v>C’est important, mais je n’en ai pas encore les moyens</c:v>
                </c:pt>
                <c:pt idx="2">
                  <c:v>C’est important, mais rien ne presse</c:v>
                </c:pt>
                <c:pt idx="3">
                  <c:v>Ce n’est pas pour moi une priorité</c:v>
                </c:pt>
                <c:pt idx="4">
                  <c:v>Cela ne m’intéresse absolument pas</c:v>
                </c:pt>
                <c:pt idx="5">
                  <c:v>Je n’ai pas d’avis</c:v>
                </c:pt>
              </c:strCache>
            </c:strRef>
          </c:cat>
          <c:val>
            <c:numRef>
              <c:f>Sheet1!$C$2:$C$7</c:f>
              <c:numCache>
                <c:formatCode>_-* #,##0_-;\-* #,##0_-;_-* "-"??_-;_-@_-</c:formatCode>
                <c:ptCount val="6"/>
                <c:pt idx="0">
                  <c:v>50.24</c:v>
                </c:pt>
                <c:pt idx="1">
                  <c:v>16.12</c:v>
                </c:pt>
                <c:pt idx="2">
                  <c:v>11.48</c:v>
                </c:pt>
                <c:pt idx="3">
                  <c:v>9.92</c:v>
                </c:pt>
                <c:pt idx="4">
                  <c:v>3.99</c:v>
                </c:pt>
                <c:pt idx="5">
                  <c:v>8.25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661-4461-892A-C8F973D9BA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A336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BE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_-* #,##0_-;\-* #,##0_-;_-* &quot;-&quot;??_-;_-@_-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5875046677695728"/>
          <c:y val="2.2490103026512644E-2"/>
          <c:w val="0.22037212717313473"/>
          <c:h val="8.1684948687143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>
          <a:solidFill>
            <a:schemeClr val="tx2"/>
          </a:solidFill>
        </a:defRPr>
      </a:pPr>
      <a:endParaRPr lang="en-B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626887685504501"/>
          <c:y val="9.0067259986916753E-2"/>
          <c:w val="0.4102225943000517"/>
          <c:h val="0.88044268616748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B59-4C4B-8650-69BB649DD26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B59-4C4B-8650-69BB649DD264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B59-4C4B-8650-69BB649DD26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B59-4C4B-8650-69BB649DD26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B59-4C4B-8650-69BB649DD26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B59-4C4B-8650-69BB649DD264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B59-4C4B-8650-69BB649DD264}"/>
              </c:ext>
            </c:extLst>
          </c:dPt>
          <c:dLbls>
            <c:dLbl>
              <c:idx val="8"/>
              <c:numFmt formatCode="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A3365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B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1B59-4C4B-8650-69BB649DD264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A336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Agir en bon père de famille en mettant cette dernière à l’abri</c:v>
                </c:pt>
                <c:pt idx="1">
                  <c:v>Assurer sa pension, une fois l’habitation payée</c:v>
                </c:pt>
                <c:pt idx="2">
                  <c:v>Un moyen d’investir son argent</c:v>
                </c:pt>
                <c:pt idx="3">
                  <c:v>Une question culturelle, le Belge ayant une brique dans le ventre</c:v>
                </c:pt>
                <c:pt idx="4">
                  <c:v>Une source de revenus suite à la mise en location</c:v>
                </c:pt>
                <c:pt idx="5">
                  <c:v>Je n’ai pas d’avis</c:v>
                </c:pt>
              </c:strCache>
            </c:strRef>
          </c:cat>
          <c:val>
            <c:numRef>
              <c:f>Sheet1!$B$2:$B$7</c:f>
              <c:numCache>
                <c:formatCode>_-* #,##0_-;\-* #,##0_-;_-* "-"??_-;_-@_-</c:formatCode>
                <c:ptCount val="6"/>
                <c:pt idx="0">
                  <c:v>30.16</c:v>
                </c:pt>
                <c:pt idx="1">
                  <c:v>28.09</c:v>
                </c:pt>
                <c:pt idx="2">
                  <c:v>22.52</c:v>
                </c:pt>
                <c:pt idx="3">
                  <c:v>4.01</c:v>
                </c:pt>
                <c:pt idx="4">
                  <c:v>2.61</c:v>
                </c:pt>
                <c:pt idx="5" formatCode="General">
                  <c:v>12.61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59-4C4B-8650-69BB649DD2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Agir en bon père de famille en mettant cette dernière à l’abri</c:v>
                </c:pt>
                <c:pt idx="1">
                  <c:v>Assurer sa pension, une fois l’habitation payée</c:v>
                </c:pt>
                <c:pt idx="2">
                  <c:v>Un moyen d’investir son argent</c:v>
                </c:pt>
                <c:pt idx="3">
                  <c:v>Une question culturelle, le Belge ayant une brique dans le ventre</c:v>
                </c:pt>
                <c:pt idx="4">
                  <c:v>Une source de revenus suite à la mise en location</c:v>
                </c:pt>
                <c:pt idx="5">
                  <c:v>Je n’ai pas d’avis</c:v>
                </c:pt>
              </c:strCache>
            </c:strRef>
          </c:cat>
          <c:val>
            <c:numRef>
              <c:f>Sheet1!$C$2:$C$7</c:f>
              <c:numCache>
                <c:formatCode>_ * #,##0.00_ ;_ * \-#,##0.00_ ;_ * "-"??_ ;_ @_ </c:formatCode>
                <c:ptCount val="6"/>
                <c:pt idx="0">
                  <c:v>32</c:v>
                </c:pt>
                <c:pt idx="1">
                  <c:v>29</c:v>
                </c:pt>
                <c:pt idx="2">
                  <c:v>19</c:v>
                </c:pt>
                <c:pt idx="3">
                  <c:v>4</c:v>
                </c:pt>
                <c:pt idx="4">
                  <c:v>3</c:v>
                </c:pt>
                <c:pt idx="5" formatCode="0\%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661-4461-892A-C8F973D9BA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A336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BE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_-* #,##0_-;\-* #,##0_-;_-* &quot;-&quot;??_-;_-@_-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5875046677695728"/>
          <c:y val="2.2490103026512644E-2"/>
          <c:w val="0.16460141258492378"/>
          <c:h val="8.1684948687143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>
          <a:solidFill>
            <a:schemeClr val="tx2"/>
          </a:solidFill>
        </a:defRPr>
      </a:pPr>
      <a:endParaRPr lang="en-B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37900258847356677"/>
          <c:h val="0.685920767429209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EA-4A3C-924C-72E4F55B7F01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EA-4A3C-924C-72E4F55B7F01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EA-4A3C-924C-72E4F55B7F01}"/>
              </c:ext>
            </c:extLst>
          </c:dPt>
          <c:dLbls>
            <c:dLbl>
              <c:idx val="0"/>
              <c:numFmt formatCode="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BEA-4A3C-924C-72E4F55B7F01}"/>
                </c:ext>
              </c:extLst>
            </c:dLbl>
            <c:dLbl>
              <c:idx val="1"/>
              <c:numFmt formatCode="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BEA-4A3C-924C-72E4F55B7F01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19.32</c:v>
                </c:pt>
                <c:pt idx="1">
                  <c:v>80.680000000000007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EA-4A3C-924C-72E4F55B7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4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483054063180025"/>
          <c:y val="2.1508450280592128E-2"/>
          <c:w val="0.45516945936819969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E54-458B-BF83-ABB85D4EFF7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54-458B-BF83-ABB85D4EFF7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54-458B-BF83-ABB85D4EFF7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E54-458B-BF83-ABB85D4EFF7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E54-458B-BF83-ABB85D4EFF7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E54-458B-BF83-ABB85D4EFF7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E54-458B-BF83-ABB85D4EFF71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Premier achat (habitation ou terrain à construire)</c:v>
                </c:pt>
                <c:pt idx="1">
                  <c:v>Achat suite à la vente de mon habitation</c:v>
                </c:pt>
                <c:pt idx="3">
                  <c:v>Achat à des fins de location </c:v>
                </c:pt>
                <c:pt idx="4">
                  <c:v>Achat d’une résidence secondaire</c:v>
                </c:pt>
                <c:pt idx="5">
                  <c:v>Achat suite à la location de mon habitation</c:v>
                </c:pt>
                <c:pt idx="7">
                  <c:v>Nouvelle location</c:v>
                </c:pt>
                <c:pt idx="8">
                  <c:v>Vente de mon habitation sans achat</c:v>
                </c:pt>
                <c:pt idx="10">
                  <c:v>Autre</c:v>
                </c:pt>
              </c:strCache>
            </c:strRef>
          </c:cat>
          <c:val>
            <c:numRef>
              <c:f>Sheet1!$B$2:$B$12</c:f>
              <c:numCache>
                <c:formatCode>_-* #,##0_-;\-* #,##0_-;_-* "-"??_-;_-@_-</c:formatCode>
                <c:ptCount val="11"/>
                <c:pt idx="0">
                  <c:v>34.31</c:v>
                </c:pt>
                <c:pt idx="1">
                  <c:v>10.73</c:v>
                </c:pt>
                <c:pt idx="3">
                  <c:v>24.03</c:v>
                </c:pt>
                <c:pt idx="4">
                  <c:v>18.690000000000001</c:v>
                </c:pt>
                <c:pt idx="5">
                  <c:v>3.68</c:v>
                </c:pt>
                <c:pt idx="7">
                  <c:v>4.96</c:v>
                </c:pt>
                <c:pt idx="8">
                  <c:v>0.89</c:v>
                </c:pt>
                <c:pt idx="10">
                  <c:v>2.72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54-458B-BF83-ABB85D4EF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0A3365"/>
                </a:solidFill>
              </a:defRPr>
            </a:pPr>
            <a:endParaRPr lang="en-BE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_-* #,##0_-;\-* #,##0_-;_-* &quot;-&quot;??_-;_-@_-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B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37900258847356677"/>
          <c:h val="0.685920767429209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EA-4A3C-924C-72E4F55B7F01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EA-4A3C-924C-72E4F55B7F01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EA-4A3C-924C-72E4F55B7F01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Oui</c:v>
                </c:pt>
                <c:pt idx="1">
                  <c:v>Non</c:v>
                </c:pt>
                <c:pt idx="2">
                  <c:v>Je suis confiant mais je crains les difficultés liées à mon projet</c:v>
                </c:pt>
              </c:strCache>
            </c:strRef>
          </c:cat>
          <c:val>
            <c:numRef>
              <c:f>Sheet1!$B$2:$B$4</c:f>
              <c:numCache>
                <c:formatCode>_-* #,##0_-;\-* #,##0_-;_-* "-"??_-;_-@_-</c:formatCode>
                <c:ptCount val="3"/>
                <c:pt idx="0">
                  <c:v>55.27</c:v>
                </c:pt>
                <c:pt idx="1">
                  <c:v>8.82</c:v>
                </c:pt>
                <c:pt idx="2">
                  <c:v>35.909999999999997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EA-4A3C-924C-72E4F55B7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42678951401254"/>
          <c:y val="0.10302499877693849"/>
          <c:w val="0.45181004383243711"/>
          <c:h val="0.896975001223061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E54-458B-BF83-ABB85D4EFF7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54-458B-BF83-ABB85D4EFF7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54-458B-BF83-ABB85D4EFF71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CE54-458B-BF83-ABB85D4EFF7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E54-458B-BF83-ABB85D4EFF7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E54-458B-BF83-ABB85D4EFF7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E54-458B-BF83-ABB85D4EFF7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E54-458B-BF83-ABB85D4EFF71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Le prix des biens sur le marché immobilier est trop élevé</c:v>
                </c:pt>
                <c:pt idx="1">
                  <c:v>Mes ressources financières (capital de départ/garanties)</c:v>
                </c:pt>
                <c:pt idx="2">
                  <c:v>Mes revenus</c:v>
                </c:pt>
                <c:pt idx="3">
                  <c:v>Mon âge</c:v>
                </c:pt>
                <c:pt idx="4">
                  <c:v>Ma situation familiale</c:v>
                </c:pt>
                <c:pt idx="5">
                  <c:v>Peu d’offres de biens sur le marché immobilier</c:v>
                </c:pt>
                <c:pt idx="6">
                  <c:v>Ma situation professionnelle </c:v>
                </c:pt>
                <c:pt idx="7">
                  <c:v>Aucun obstacle</c:v>
                </c:pt>
                <c:pt idx="8">
                  <c:v>Je n'ai pas de projet immobilier</c:v>
                </c:pt>
              </c:strCache>
            </c:strRef>
          </c:cat>
          <c:val>
            <c:numRef>
              <c:f>Sheet1!$B$2:$B$10</c:f>
              <c:numCache>
                <c:formatCode>_-* #,##0_-;\-* #,##0_-;_-* "-"??_-;_-@_-</c:formatCode>
                <c:ptCount val="9"/>
                <c:pt idx="0">
                  <c:v>42.65</c:v>
                </c:pt>
                <c:pt idx="1">
                  <c:v>36</c:v>
                </c:pt>
                <c:pt idx="2">
                  <c:v>32.69</c:v>
                </c:pt>
                <c:pt idx="3">
                  <c:v>26.39</c:v>
                </c:pt>
                <c:pt idx="4">
                  <c:v>10.19</c:v>
                </c:pt>
                <c:pt idx="5">
                  <c:v>10.01</c:v>
                </c:pt>
                <c:pt idx="6">
                  <c:v>9.92</c:v>
                </c:pt>
                <c:pt idx="7">
                  <c:v>6.82</c:v>
                </c:pt>
                <c:pt idx="8">
                  <c:v>15.27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54-458B-BF83-ABB85D4EFF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</c:spPr>
          <c:invertIfNegative val="0"/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F2A3-4282-BA8E-11A34DF1444F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Le prix des biens sur le marché immobilier est trop élevé</c:v>
                </c:pt>
                <c:pt idx="1">
                  <c:v>Mes ressources financières (capital de départ/garanties)</c:v>
                </c:pt>
                <c:pt idx="2">
                  <c:v>Mes revenus</c:v>
                </c:pt>
                <c:pt idx="3">
                  <c:v>Mon âge</c:v>
                </c:pt>
                <c:pt idx="4">
                  <c:v>Ma situation familiale</c:v>
                </c:pt>
                <c:pt idx="5">
                  <c:v>Peu d’offres de biens sur le marché immobilier</c:v>
                </c:pt>
                <c:pt idx="6">
                  <c:v>Ma situation professionnelle </c:v>
                </c:pt>
                <c:pt idx="7">
                  <c:v>Aucun obstacle</c:v>
                </c:pt>
                <c:pt idx="8">
                  <c:v>Je n'ai pas de projet immobilier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38</c:v>
                </c:pt>
                <c:pt idx="1">
                  <c:v>37</c:v>
                </c:pt>
                <c:pt idx="2">
                  <c:v>31</c:v>
                </c:pt>
                <c:pt idx="3">
                  <c:v>26</c:v>
                </c:pt>
                <c:pt idx="4">
                  <c:v>9</c:v>
                </c:pt>
                <c:pt idx="5">
                  <c:v>8</c:v>
                </c:pt>
                <c:pt idx="6">
                  <c:v>12</c:v>
                </c:pt>
                <c:pt idx="7">
                  <c:v>8</c:v>
                </c:pt>
                <c:pt idx="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2A3-4282-BA8E-11A34DF144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0A3365"/>
                </a:solidFill>
              </a:defRPr>
            </a:pPr>
            <a:endParaRPr lang="en-BE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_-* #,##0_-;\-* #,##0_-;_-* &quot;-&quot;??_-;_-@_-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9542006016425527"/>
          <c:y val="2.6682249820892772E-2"/>
          <c:w val="0.14211519232905745"/>
          <c:h val="7.790886796128102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B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0996" tIns="45497" rIns="90996" bIns="45497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0996" tIns="45497" rIns="90996" bIns="45497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3837AB-7398-475A-9D77-B996C1660177}" type="datetimeFigureOut">
              <a:rPr lang="nl-BE"/>
              <a:pPr>
                <a:defRPr/>
              </a:pPr>
              <a:t>13/05/2022</a:t>
            </a:fld>
            <a:endParaRPr lang="nl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0996" tIns="45497" rIns="90996" bIns="45497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0996" tIns="45497" rIns="90996" bIns="45497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1330E9-CAC9-4D8F-9179-57BFFC84F92B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8377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0996" tIns="45497" rIns="90996" bIns="45497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0996" tIns="45497" rIns="90996" bIns="45497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E513AD-3D73-4C25-9800-4785C51C7141}" type="datetimeFigureOut">
              <a:rPr lang="nl-BE"/>
              <a:pPr>
                <a:defRPr/>
              </a:pPr>
              <a:t>13/05/2022</a:t>
            </a:fld>
            <a:endParaRPr lang="nl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6" tIns="45497" rIns="90996" bIns="45497" rtlCol="0" anchor="ctr"/>
          <a:lstStyle/>
          <a:p>
            <a:pPr lvl="0"/>
            <a:endParaRPr lang="nl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0996" tIns="45497" rIns="90996" bIns="45497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nl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0996" tIns="45497" rIns="90996" bIns="45497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0996" tIns="45497" rIns="90996" bIns="45497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3CBCAA2-E173-48ED-B2E6-EE03C7BC3177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9261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96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dirty="0">
                <a:solidFill>
                  <a:srgbClr val="002060"/>
                </a:solidFill>
              </a:rPr>
              <a:t>Néanmoins, par rapport à 2019, davantage de Belges semblent plus confiants et estiment préparer suffisamment leur pension.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30716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dirty="0">
                <a:solidFill>
                  <a:srgbClr val="002060"/>
                </a:solidFill>
              </a:rPr>
              <a:t>Néanmoins, par rapport à 2019, davantage de Belges semblent plus confiants et estiment préparer suffisamment leur pension.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66328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06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06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58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dirty="0">
                <a:solidFill>
                  <a:srgbClr val="002060"/>
                </a:solidFill>
              </a:rPr>
              <a:t>Néanmoins, par rapport à 2019, davantage de Belges semblent plus confiants et estiment préparer suffisamment leur pension.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35305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dirty="0">
                <a:solidFill>
                  <a:srgbClr val="002060"/>
                </a:solidFill>
              </a:rPr>
              <a:t>Néanmoins, par rapport à 2019, davantage de Belges semblent plus confiants et estiment préparer suffisamment leur pension.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83659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06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06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97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dirty="0">
                <a:solidFill>
                  <a:srgbClr val="002060"/>
                </a:solidFill>
              </a:rPr>
              <a:t>Néanmoins, par rapport à 2019, davantage de Belges semblent plus confiants et estiment préparer suffisamment leur pension.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38511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1250950"/>
            <a:ext cx="6007100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413" y="4816157"/>
            <a:ext cx="5527709" cy="3940704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6660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06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06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355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06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06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62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3538" y="1270000"/>
            <a:ext cx="6094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790" y="4887757"/>
            <a:ext cx="5458665" cy="3999287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9692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dirty="0">
                <a:solidFill>
                  <a:srgbClr val="002060"/>
                </a:solidFill>
              </a:rPr>
              <a:t>Néanmoins, par rapport à 2019, davantage de Belges semblent plus confiants et estiment préparer suffisamment leur pension.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11974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06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06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50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06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06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13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1250950"/>
            <a:ext cx="6007100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413" y="4816157"/>
            <a:ext cx="5527709" cy="3940704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819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DB515D-9450-B440-ACCE-B862FB93DF3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pPr marL="0" marR="0" lvl="0" indent="0" algn="r" defTabSz="9234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2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dirty="0">
                <a:solidFill>
                  <a:srgbClr val="002060"/>
                </a:solidFill>
              </a:rPr>
              <a:t>Néanmoins, par rapport à 2019, davantage de Belges semblent plus confiants et estiment préparer suffisamment leur pension.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32748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1250950"/>
            <a:ext cx="6007100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413" y="4816157"/>
            <a:ext cx="5527709" cy="3940704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89680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dirty="0">
                <a:solidFill>
                  <a:srgbClr val="002060"/>
                </a:solidFill>
              </a:rPr>
              <a:t>Néanmoins, par rapport à 2019, davantage de Belges semblent plus confiants et estiment préparer suffisamment leur pension.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67029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06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06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2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dirty="0">
                <a:solidFill>
                  <a:srgbClr val="002060"/>
                </a:solidFill>
              </a:rPr>
              <a:t>Néanmoins, par rapport à 2019, davantage de Belges semblent plus confiants et estiment préparer suffisamment leur pension.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86298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06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06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4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1250950"/>
            <a:ext cx="6007100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413" y="4816157"/>
            <a:ext cx="5527709" cy="3940704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5080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44" y="336550"/>
            <a:ext cx="471834" cy="425450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27440" y="376355"/>
            <a:ext cx="515719" cy="30826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800" b="1">
                <a:solidFill>
                  <a:schemeClr val="bg1"/>
                </a:solidFill>
                <a:latin typeface="ITC Lubalin Graph Std Book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n°</a:t>
            </a:r>
            <a:endParaRPr lang="nl-BE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00" y="4348708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882052" y="55552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pictur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4400551"/>
            <a:ext cx="766610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2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4400551"/>
            <a:ext cx="766610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3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/>
              <a:t>Texte : </a:t>
            </a:r>
            <a:r>
              <a:rPr lang="fr-FR" err="1"/>
              <a:t>Verdana</a:t>
            </a:r>
            <a:r>
              <a:rPr lang="fr-FR"/>
              <a:t> 16 (si beaucoup de texte : 14)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46" y="4348709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882052" y="55552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Titre = </a:t>
            </a:r>
            <a:r>
              <a:rPr lang="fr-FR" err="1"/>
              <a:t>Verdana</a:t>
            </a:r>
            <a:r>
              <a:rPr lang="fr-FR"/>
              <a:t> 20 GRAS</a:t>
            </a:r>
            <a:endParaRPr lang="nl-BE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4"/>
            <a:ext cx="621432" cy="21549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nl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15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46" y="4348708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518864" y="37550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9005239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44" y="336550"/>
            <a:ext cx="471834" cy="425450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27441" y="376356"/>
            <a:ext cx="515719" cy="30826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800" b="1">
                <a:solidFill>
                  <a:schemeClr val="bg1"/>
                </a:solidFill>
                <a:latin typeface="ITC Lubalin Graph Std Book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n°</a:t>
            </a:r>
            <a:endParaRPr lang="nl-BE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46" y="4348709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882052" y="55552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4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nl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4843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46" y="4348709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518864" y="37550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4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nl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051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003766"/>
                </a:solidFill>
              </a:defRPr>
            </a:lvl1pPr>
          </a:lstStyle>
          <a:p>
            <a:pPr>
              <a:defRPr/>
            </a:pPr>
            <a:fld id="{08D1B679-EFAA-C845-BD0D-46BF814A8732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2134842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nk u voor uw aandach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13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4" name="TextBox 10"/>
          <p:cNvSpPr txBox="1">
            <a:spLocks noChangeArrowheads="1"/>
          </p:cNvSpPr>
          <p:nvPr userDrawn="1"/>
        </p:nvSpPr>
        <p:spPr bwMode="auto">
          <a:xfrm>
            <a:off x="149225" y="4780865"/>
            <a:ext cx="2105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178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  <a:latin typeface="Verdana" charset="0"/>
                <a:cs typeface="Verdana" charset="0"/>
              </a:rPr>
              <a:t>CBC </a:t>
            </a:r>
            <a:r>
              <a:rPr lang="en-US" sz="1000" err="1">
                <a:solidFill>
                  <a:srgbClr val="FFFFFF"/>
                </a:solidFill>
                <a:latin typeface="Verdana" charset="0"/>
                <a:cs typeface="Verdana" charset="0"/>
              </a:rPr>
              <a:t>Banque</a:t>
            </a:r>
            <a:r>
              <a:rPr lang="en-US" sz="1000">
                <a:solidFill>
                  <a:srgbClr val="FFFFFF"/>
                </a:solidFill>
                <a:latin typeface="Verdana" charset="0"/>
                <a:cs typeface="Verdana" charset="0"/>
              </a:rPr>
              <a:t> &amp; Assurance</a:t>
            </a:r>
          </a:p>
          <a:p>
            <a:pPr defTabSz="45717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3" name="Picture 2" descr="PPT_CBC_B_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21145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98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324" y="4461794"/>
            <a:ext cx="621432" cy="484063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537318" y="405228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224513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44" y="336550"/>
            <a:ext cx="471834" cy="425450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27440" y="376355"/>
            <a:ext cx="515719" cy="30826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800" b="1">
                <a:solidFill>
                  <a:schemeClr val="bg1"/>
                </a:solidFill>
                <a:latin typeface="ITC Lubalin Graph Std Book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n°</a:t>
            </a:r>
            <a:endParaRPr lang="nl-BE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00" y="4348708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882052" y="55552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883601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46" y="4348708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518864" y="37550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5821330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46" y="4348708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518864" y="37550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4442783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4400551"/>
            <a:ext cx="766610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40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9A3D-571B-403B-988D-65CAD0D97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BAED4D-8769-4FB1-97A0-F74A71E6B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EBBDB-6408-4C85-B06E-D0319FD5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F093-520C-41C9-A4E3-B0877E7E4B05}" type="datetimeFigureOut">
              <a:rPr lang="nl-BE" smtClean="0"/>
              <a:t>13/05/2022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40908-C9A2-49BF-B8D5-AF7B9990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1CB88-3CA6-4C08-9DEC-A7050546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F2A5-4F0D-421D-8CF0-89ED535933A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6275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324" y="4461794"/>
            <a:ext cx="621432" cy="484063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537318" y="405228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8786522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44" y="336550"/>
            <a:ext cx="471834" cy="425450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27440" y="376355"/>
            <a:ext cx="515719" cy="30826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800" b="1">
                <a:solidFill>
                  <a:schemeClr val="bg1"/>
                </a:solidFill>
                <a:latin typeface="ITC Lubalin Graph Std Book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n°</a:t>
            </a:r>
            <a:endParaRPr lang="nl-BE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00" y="4348708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882052" y="55552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8778738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46" y="4348708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518864" y="37550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376784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003766"/>
                </a:solidFill>
              </a:defRPr>
            </a:lvl1pPr>
          </a:lstStyle>
          <a:p>
            <a:pPr>
              <a:defRPr/>
            </a:pPr>
            <a:fld id="{08D1B679-EFAA-C845-BD0D-46BF814A8732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444094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4400551"/>
            <a:ext cx="766610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20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9A3D-571B-403B-988D-65CAD0D97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BAED4D-8769-4FB1-97A0-F74A71E6B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EBBDB-6408-4C85-B06E-D0319FD5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F093-520C-41C9-A4E3-B0877E7E4B05}" type="datetimeFigureOut">
              <a:rPr lang="nl-BE" smtClean="0"/>
              <a:t>13/05/2022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40908-C9A2-49BF-B8D5-AF7B9990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1CB88-3CA6-4C08-9DEC-A7050546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F2A5-4F0D-421D-8CF0-89ED535933A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1609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lIns="0" tIns="0" rIns="0" bIns="0"/>
          <a:lstStyle/>
          <a:p>
            <a:fld id="{5BDBD913-6C0B-FE4C-97C0-1A4F6EA860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1973819" y="1086446"/>
            <a:ext cx="5196364" cy="186437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300">
                <a:solidFill>
                  <a:schemeClr val="tx2"/>
                </a:solidFill>
              </a:defRPr>
            </a:lvl1pPr>
            <a:lvl2pPr>
              <a:defRPr sz="3300">
                <a:solidFill>
                  <a:schemeClr val="tx2"/>
                </a:solidFill>
              </a:defRPr>
            </a:lvl2pPr>
            <a:lvl3pPr>
              <a:defRPr sz="3300">
                <a:solidFill>
                  <a:schemeClr val="tx2"/>
                </a:solidFill>
              </a:defRPr>
            </a:lvl3pPr>
            <a:lvl4pPr>
              <a:defRPr sz="3300">
                <a:solidFill>
                  <a:schemeClr val="tx2"/>
                </a:solidFill>
              </a:defRPr>
            </a:lvl4pPr>
            <a:lvl5pPr>
              <a:defRPr sz="33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72668" y="3473745"/>
            <a:ext cx="5197276" cy="119172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084769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4400551"/>
            <a:ext cx="766610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56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51353745-0B72-492A-B3CA-D8DAE49EA4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2334" y="4873500"/>
            <a:ext cx="8031666" cy="270000"/>
          </a:xfrm>
          <a:prstGeom prst="rect">
            <a:avLst/>
          </a:prstGeom>
        </p:spPr>
        <p:txBody>
          <a:bodyPr lIns="0" tIns="0" rIns="432000" bIns="0" anchor="ctr" anchorCtr="0"/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  <a:endParaRPr lang="fr-B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B776CF-E66A-4032-BA7D-F850DF1A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9423"/>
          </a:xfrm>
          <a:prstGeom prst="rect">
            <a:avLst/>
          </a:prstGeom>
        </p:spPr>
        <p:txBody>
          <a:bodyPr lIns="36000" tIns="72000" rIns="36000" bIns="36000" anchor="t" anchorCtr="0">
            <a:spAutoFit/>
          </a:bodyPr>
          <a:lstStyle>
            <a:lvl1pPr algn="ctr">
              <a:lnSpc>
                <a:spcPts val="3150"/>
              </a:lnSpc>
              <a:defRPr sz="3000" baseline="0">
                <a:solidFill>
                  <a:srgbClr val="2C6DB4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34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ns titre.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0" y="2314384"/>
            <a:ext cx="9144000" cy="514738"/>
          </a:xfrm>
          <a:prstGeom prst="rect">
            <a:avLst/>
          </a:prstGeom>
        </p:spPr>
        <p:txBody>
          <a:bodyPr vert="horz" lIns="720000" tIns="72000" rIns="720000" bIns="72000" rtlCol="0" anchor="ctr" anchorCtr="1">
            <a:spAutoFit/>
          </a:bodyPr>
          <a:lstStyle>
            <a:lvl1pPr algn="ctr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defRPr sz="2400" baseline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fr-FR" dirty="0"/>
              <a:t>Modifiez les styles du texte du masque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9423"/>
          </a:xfrm>
          <a:prstGeom prst="rect">
            <a:avLst/>
          </a:prstGeom>
        </p:spPr>
        <p:txBody>
          <a:bodyPr lIns="36000" tIns="72000" rIns="36000" bIns="36000" anchor="t" anchorCtr="0">
            <a:spAutoFit/>
          </a:bodyPr>
          <a:lstStyle>
            <a:lvl1pPr algn="ctr">
              <a:lnSpc>
                <a:spcPts val="3150"/>
              </a:lnSpc>
              <a:defRPr sz="3000" baseline="0">
                <a:solidFill>
                  <a:srgbClr val="2C6DB4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112334" y="4873500"/>
            <a:ext cx="8031666" cy="270000"/>
          </a:xfrm>
          <a:prstGeom prst="rect">
            <a:avLst/>
          </a:prstGeom>
        </p:spPr>
        <p:txBody>
          <a:bodyPr lIns="0" tIns="0" rIns="432000" bIns="0" anchor="ctr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  <a:endParaRPr lang="fr-B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74000" y="4873500"/>
            <a:ext cx="270000" cy="270000"/>
          </a:xfrm>
          <a:prstGeom prst="rect">
            <a:avLst/>
          </a:prstGeom>
          <a:solidFill>
            <a:srgbClr val="2B759F"/>
          </a:solidFill>
        </p:spPr>
        <p:txBody>
          <a:bodyPr lIns="0" tIns="0" rIns="0" bIns="0" anchor="ctr" anchorCtr="0"/>
          <a:lstStyle>
            <a:lvl1pPr algn="ctr">
              <a:defRPr sz="9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68008F71-CE5D-455E-8CE3-ECAC7F5B132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7344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normal. 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0" y="1416700"/>
            <a:ext cx="9144000" cy="2310101"/>
          </a:xfrm>
          <a:prstGeom prst="rect">
            <a:avLst/>
          </a:prstGeom>
        </p:spPr>
        <p:txBody>
          <a:bodyPr vert="horz" lIns="288000" tIns="72000" rIns="180000" bIns="72000" rtlCol="0" anchor="ctr" anchorCtr="1">
            <a:spAutoFit/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baseline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9423"/>
          </a:xfrm>
          <a:prstGeom prst="rect">
            <a:avLst/>
          </a:prstGeom>
        </p:spPr>
        <p:txBody>
          <a:bodyPr lIns="36000" tIns="72000" rIns="36000" bIns="36000" anchor="t" anchorCtr="0">
            <a:spAutoFit/>
          </a:bodyPr>
          <a:lstStyle>
            <a:lvl1pPr algn="ctr">
              <a:lnSpc>
                <a:spcPts val="3150"/>
              </a:lnSpc>
              <a:defRPr sz="3000" baseline="0">
                <a:solidFill>
                  <a:srgbClr val="2C6DB4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C66037B7-7C43-4A59-9F07-B12B6354A9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334" y="4873500"/>
            <a:ext cx="8031666" cy="270000"/>
          </a:xfrm>
          <a:prstGeom prst="rect">
            <a:avLst/>
          </a:prstGeom>
        </p:spPr>
        <p:txBody>
          <a:bodyPr lIns="0" tIns="0" rIns="432000" bIns="0" anchor="ctr" anchorCtr="0"/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Hélène Raimond, Digital </a:t>
            </a:r>
            <a:r>
              <a:rPr lang="fr-FR" dirty="0" err="1"/>
              <a:t>Ambassador</a:t>
            </a:r>
            <a:r>
              <a:rPr lang="fr-FR" dirty="0"/>
              <a:t>, Agence du Numérique, 02/03/2020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51654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ns titre.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FB5B5B9D-8DCD-4925-B4BC-3623A5AF1A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2334" y="4873500"/>
            <a:ext cx="8031666" cy="270000"/>
          </a:xfrm>
          <a:prstGeom prst="rect">
            <a:avLst/>
          </a:prstGeom>
        </p:spPr>
        <p:txBody>
          <a:bodyPr lIns="0" tIns="0" rIns="432000" bIns="0" anchor="ctr" anchorCtr="0"/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8543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61"/>
            <a:ext cx="640079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4400551"/>
            <a:ext cx="766610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9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8775" y="404083"/>
            <a:ext cx="5366448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00B0F0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69609" y="1864966"/>
            <a:ext cx="500478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tx2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4400551"/>
            <a:ext cx="766610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6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8775" y="404083"/>
            <a:ext cx="5366448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00B0F0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4400551"/>
            <a:ext cx="766610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8775" y="404083"/>
            <a:ext cx="5366448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00B0F0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3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4400551"/>
            <a:ext cx="766610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7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4400551"/>
            <a:ext cx="766610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10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7497A3-1A0A-4B70-B03C-483C9495ADA7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sp>
        <p:nvSpPr>
          <p:cNvPr id="2" name="MSIPCM5b9f461c9a9fa7d3c0eff61c" descr="{&quot;HashCode&quot;:1047290088,&quot;Placement&quot;:&quot;Header&quot;,&quot;Top&quot;:0.0,&quot;Left&quot;:324.2841,&quot;SlideWidth&quot;:720,&quot;SlideHeight&quot;:405}">
            <a:extLst>
              <a:ext uri="{FF2B5EF4-FFF2-40B4-BE49-F238E27FC236}">
                <a16:creationId xmlns:a16="http://schemas.microsoft.com/office/drawing/2014/main" id="{E966BB24-0CA7-4823-AAF7-61AC1C586F08}"/>
              </a:ext>
            </a:extLst>
          </p:cNvPr>
          <p:cNvSpPr txBox="1"/>
          <p:nvPr userDrawn="1"/>
        </p:nvSpPr>
        <p:spPr>
          <a:xfrm>
            <a:off x="4118408" y="0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BE" sz="1000">
                <a:solidFill>
                  <a:srgbClr val="000000"/>
                </a:solidFill>
                <a:latin typeface="Calibri" panose="020F0502020204030204" pitchFamily="34" charset="0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74" r:id="rId2"/>
    <p:sldLayoutId id="214748381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8775" y="404082"/>
            <a:ext cx="53664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B0F0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69609" y="1864965"/>
            <a:ext cx="50047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2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4783456"/>
            <a:ext cx="29260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SIPCMfdc44089a5580c84407016f5" descr="{&quot;HashCode&quot;:1047290088,&quot;Placement&quot;:&quot;Header&quot;,&quot;Top&quot;:0.0,&quot;Left&quot;:324.2841,&quot;SlideWidth&quot;:720,&quot;SlideHeight&quot;:405}"/>
          <p:cNvSpPr txBox="1"/>
          <p:nvPr userDrawn="1"/>
        </p:nvSpPr>
        <p:spPr>
          <a:xfrm>
            <a:off x="4118408" y="0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1000">
                <a:solidFill>
                  <a:srgbClr val="000000"/>
                </a:solidFill>
                <a:latin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2950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90" r:id="rId9"/>
    <p:sldLayoutId id="2147483816" r:id="rId10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8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2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8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2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10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497A3-1A0A-4B70-B03C-483C9495ADA7}" type="slidenum">
              <a:rPr lang="nl-BE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BE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2" name="MSIPCM7c3c42d0838a2c36303c7d3d" descr="{&quot;HashCode&quot;:1047290088,&quot;Placement&quot;:&quot;Header&quot;,&quot;Top&quot;:0.0,&quot;Left&quot;:324.2841,&quot;SlideWidth&quot;:720,&quot;SlideHeight&quot;:405}"/>
          <p:cNvSpPr txBox="1"/>
          <p:nvPr userDrawn="1"/>
        </p:nvSpPr>
        <p:spPr>
          <a:xfrm>
            <a:off x="4118408" y="0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1000">
                <a:solidFill>
                  <a:srgbClr val="000000"/>
                </a:solidFill>
                <a:latin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5791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10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7497A3-1A0A-4B70-B03C-483C9495ADA7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pic>
        <p:nvPicPr>
          <p:cNvPr id="4" name="Revision_img_OK" descr="Imagen que contiene objeto, reloj&#10;&#10;Descripción generada automáticamente" hidden="1">
            <a:extLst>
              <a:ext uri="{FF2B5EF4-FFF2-40B4-BE49-F238E27FC236}">
                <a16:creationId xmlns:a16="http://schemas.microsoft.com/office/drawing/2014/main" id="{87CCF14F-CE32-479E-BE8B-9F4007BE162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0" y="127000"/>
            <a:ext cx="1032011" cy="1032011"/>
          </a:xfrm>
          <a:prstGeom prst="rect">
            <a:avLst/>
          </a:prstGeom>
        </p:spPr>
      </p:pic>
      <p:pic>
        <p:nvPicPr>
          <p:cNvPr id="5" name="Revision_img_REV" descr="Imagen que contiene objeto, reloj&#10;&#10;Descripción generada automáticamente" hidden="1">
            <a:extLst>
              <a:ext uri="{FF2B5EF4-FFF2-40B4-BE49-F238E27FC236}">
                <a16:creationId xmlns:a16="http://schemas.microsoft.com/office/drawing/2014/main" id="{49EB81B6-8448-41C8-B0A3-37706269AB7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0" y="127000"/>
            <a:ext cx="1032011" cy="1032011"/>
          </a:xfrm>
          <a:prstGeom prst="rect">
            <a:avLst/>
          </a:prstGeom>
        </p:spPr>
      </p:pic>
      <p:pic>
        <p:nvPicPr>
          <p:cNvPr id="7" name="Revision_img_PEND" descr="Imagen que contiene objeto, reloj, naranja, rojo&#10;&#10;Descripción generada automáticamente" hidden="1">
            <a:extLst>
              <a:ext uri="{FF2B5EF4-FFF2-40B4-BE49-F238E27FC236}">
                <a16:creationId xmlns:a16="http://schemas.microsoft.com/office/drawing/2014/main" id="{86C93C53-8B54-4563-9E9C-659EF4D4AB2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0" y="127000"/>
            <a:ext cx="1032011" cy="1032011"/>
          </a:xfrm>
          <a:prstGeom prst="rect">
            <a:avLst/>
          </a:prstGeom>
        </p:spPr>
      </p:pic>
      <p:sp>
        <p:nvSpPr>
          <p:cNvPr id="3" name="MSIPCMContentMarking" descr="{&quot;HashCode&quot;:1047290088,&quot;Placement&quot;:&quot;Header&quot;,&quot;Top&quot;:0.0,&quot;Left&quot;:324.2841,&quot;SlideWidth&quot;:720,&quot;SlideHeight&quot;:405}">
            <a:extLst>
              <a:ext uri="{FF2B5EF4-FFF2-40B4-BE49-F238E27FC236}">
                <a16:creationId xmlns:a16="http://schemas.microsoft.com/office/drawing/2014/main" id="{55F5C251-5B8E-455D-A588-A10C1E104F36}"/>
              </a:ext>
            </a:extLst>
          </p:cNvPr>
          <p:cNvSpPr txBox="1"/>
          <p:nvPr userDrawn="1"/>
        </p:nvSpPr>
        <p:spPr>
          <a:xfrm>
            <a:off x="4118408" y="0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BE" sz="1000">
                <a:solidFill>
                  <a:srgbClr val="000000"/>
                </a:solidFill>
                <a:latin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0374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10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7497A3-1A0A-4B70-B03C-483C9495ADA7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sp>
        <p:nvSpPr>
          <p:cNvPr id="3" name="MSIPCMContentMarking" descr="{&quot;HashCode&quot;:1047290088,&quot;Placement&quot;:&quot;Header&quot;,&quot;Top&quot;:0.0,&quot;Left&quot;:324.2841,&quot;SlideWidth&quot;:720,&quot;SlideHeight&quot;:405}">
            <a:extLst>
              <a:ext uri="{FF2B5EF4-FFF2-40B4-BE49-F238E27FC236}">
                <a16:creationId xmlns:a16="http://schemas.microsoft.com/office/drawing/2014/main" id="{432157CD-5F9B-44E6-9868-BFCEFC09457E}"/>
              </a:ext>
            </a:extLst>
          </p:cNvPr>
          <p:cNvSpPr txBox="1"/>
          <p:nvPr userDrawn="1"/>
        </p:nvSpPr>
        <p:spPr>
          <a:xfrm>
            <a:off x="4118408" y="0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BE" sz="1000">
                <a:solidFill>
                  <a:srgbClr val="000000"/>
                </a:solidFill>
                <a:latin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0541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png"/><Relationship Id="rId5" Type="http://schemas.openxmlformats.org/officeDocument/2006/relationships/image" Target="../media/image8.emf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emf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hart" Target="../charts/chart22.xml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8.emf"/><Relationship Id="rId4" Type="http://schemas.openxmlformats.org/officeDocument/2006/relationships/chart" Target="../charts/chart23.xml"/><Relationship Id="rId9" Type="http://schemas.openxmlformats.org/officeDocument/2006/relationships/image" Target="../media/image2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chart" Target="../charts/chart1.xml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image" Target="../media/image8.emf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07F34EC-4465-425E-8207-6C9083253F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40" b="7699"/>
          <a:stretch/>
        </p:blipFill>
        <p:spPr>
          <a:xfrm>
            <a:off x="0" y="-9686"/>
            <a:ext cx="9144000" cy="5153185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FB75866D-4730-4C19-AF6A-763A2100B93C}"/>
              </a:ext>
            </a:extLst>
          </p:cNvPr>
          <p:cNvSpPr/>
          <p:nvPr/>
        </p:nvSpPr>
        <p:spPr>
          <a:xfrm>
            <a:off x="5612396" y="195486"/>
            <a:ext cx="3200400" cy="2952328"/>
          </a:xfrm>
          <a:custGeom>
            <a:avLst/>
            <a:gdLst/>
            <a:ahLst/>
            <a:cxnLst/>
            <a:rect l="l" t="t" r="r" b="b"/>
            <a:pathLst>
              <a:path w="3757929" h="3387090">
                <a:moveTo>
                  <a:pt x="1688300" y="0"/>
                </a:moveTo>
                <a:lnTo>
                  <a:pt x="1642994" y="199"/>
                </a:lnTo>
                <a:lnTo>
                  <a:pt x="1597654" y="1625"/>
                </a:lnTo>
                <a:lnTo>
                  <a:pt x="1552306" y="4285"/>
                </a:lnTo>
                <a:lnTo>
                  <a:pt x="1506976" y="8184"/>
                </a:lnTo>
                <a:lnTo>
                  <a:pt x="1461690" y="13327"/>
                </a:lnTo>
                <a:lnTo>
                  <a:pt x="1416473" y="19719"/>
                </a:lnTo>
                <a:lnTo>
                  <a:pt x="1371352" y="27367"/>
                </a:lnTo>
                <a:lnTo>
                  <a:pt x="1326352" y="36275"/>
                </a:lnTo>
                <a:lnTo>
                  <a:pt x="1281498" y="46450"/>
                </a:lnTo>
                <a:lnTo>
                  <a:pt x="1236817" y="57896"/>
                </a:lnTo>
                <a:lnTo>
                  <a:pt x="1192334" y="70620"/>
                </a:lnTo>
                <a:lnTo>
                  <a:pt x="1148076" y="84626"/>
                </a:lnTo>
                <a:lnTo>
                  <a:pt x="1104067" y="99921"/>
                </a:lnTo>
                <a:lnTo>
                  <a:pt x="1060333" y="116509"/>
                </a:lnTo>
                <a:lnTo>
                  <a:pt x="1016901" y="134397"/>
                </a:lnTo>
                <a:lnTo>
                  <a:pt x="973795" y="153589"/>
                </a:lnTo>
                <a:lnTo>
                  <a:pt x="931043" y="174091"/>
                </a:lnTo>
                <a:lnTo>
                  <a:pt x="888668" y="195909"/>
                </a:lnTo>
                <a:lnTo>
                  <a:pt x="846698" y="219048"/>
                </a:lnTo>
                <a:lnTo>
                  <a:pt x="805158" y="243514"/>
                </a:lnTo>
                <a:lnTo>
                  <a:pt x="764074" y="269313"/>
                </a:lnTo>
                <a:lnTo>
                  <a:pt x="723740" y="296267"/>
                </a:lnTo>
                <a:lnTo>
                  <a:pt x="684435" y="324183"/>
                </a:lnTo>
                <a:lnTo>
                  <a:pt x="646166" y="353032"/>
                </a:lnTo>
                <a:lnTo>
                  <a:pt x="608937" y="382791"/>
                </a:lnTo>
                <a:lnTo>
                  <a:pt x="572755" y="413433"/>
                </a:lnTo>
                <a:lnTo>
                  <a:pt x="537624" y="444932"/>
                </a:lnTo>
                <a:lnTo>
                  <a:pt x="503550" y="477262"/>
                </a:lnTo>
                <a:lnTo>
                  <a:pt x="470539" y="510399"/>
                </a:lnTo>
                <a:lnTo>
                  <a:pt x="438596" y="544315"/>
                </a:lnTo>
                <a:lnTo>
                  <a:pt x="407727" y="578986"/>
                </a:lnTo>
                <a:lnTo>
                  <a:pt x="377937" y="614386"/>
                </a:lnTo>
                <a:lnTo>
                  <a:pt x="349231" y="650488"/>
                </a:lnTo>
                <a:lnTo>
                  <a:pt x="321616" y="687268"/>
                </a:lnTo>
                <a:lnTo>
                  <a:pt x="295096" y="724699"/>
                </a:lnTo>
                <a:lnTo>
                  <a:pt x="269678" y="762755"/>
                </a:lnTo>
                <a:lnTo>
                  <a:pt x="245366" y="801412"/>
                </a:lnTo>
                <a:lnTo>
                  <a:pt x="222166" y="840642"/>
                </a:lnTo>
                <a:lnTo>
                  <a:pt x="200085" y="880421"/>
                </a:lnTo>
                <a:lnTo>
                  <a:pt x="179126" y="920723"/>
                </a:lnTo>
                <a:lnTo>
                  <a:pt x="159296" y="961521"/>
                </a:lnTo>
                <a:lnTo>
                  <a:pt x="140600" y="1002791"/>
                </a:lnTo>
                <a:lnTo>
                  <a:pt x="123043" y="1044506"/>
                </a:lnTo>
                <a:lnTo>
                  <a:pt x="106632" y="1086640"/>
                </a:lnTo>
                <a:lnTo>
                  <a:pt x="91372" y="1129169"/>
                </a:lnTo>
                <a:lnTo>
                  <a:pt x="77267" y="1172066"/>
                </a:lnTo>
                <a:lnTo>
                  <a:pt x="64325" y="1215305"/>
                </a:lnTo>
                <a:lnTo>
                  <a:pt x="52549" y="1258861"/>
                </a:lnTo>
                <a:lnTo>
                  <a:pt x="41946" y="1302707"/>
                </a:lnTo>
                <a:lnTo>
                  <a:pt x="32522" y="1346819"/>
                </a:lnTo>
                <a:lnTo>
                  <a:pt x="24281" y="1391171"/>
                </a:lnTo>
                <a:lnTo>
                  <a:pt x="17229" y="1435735"/>
                </a:lnTo>
                <a:lnTo>
                  <a:pt x="11372" y="1480488"/>
                </a:lnTo>
                <a:lnTo>
                  <a:pt x="6715" y="1525404"/>
                </a:lnTo>
                <a:lnTo>
                  <a:pt x="3263" y="1570455"/>
                </a:lnTo>
                <a:lnTo>
                  <a:pt x="1023" y="1615617"/>
                </a:lnTo>
                <a:lnTo>
                  <a:pt x="0" y="1660864"/>
                </a:lnTo>
                <a:lnTo>
                  <a:pt x="198" y="1706171"/>
                </a:lnTo>
                <a:lnTo>
                  <a:pt x="1624" y="1751511"/>
                </a:lnTo>
                <a:lnTo>
                  <a:pt x="4284" y="1796858"/>
                </a:lnTo>
                <a:lnTo>
                  <a:pt x="8182" y="1842188"/>
                </a:lnTo>
                <a:lnTo>
                  <a:pt x="13324" y="1887473"/>
                </a:lnTo>
                <a:lnTo>
                  <a:pt x="19716" y="1932690"/>
                </a:lnTo>
                <a:lnTo>
                  <a:pt x="27363" y="1977811"/>
                </a:lnTo>
                <a:lnTo>
                  <a:pt x="36271" y="2022810"/>
                </a:lnTo>
                <a:lnTo>
                  <a:pt x="46445" y="2067664"/>
                </a:lnTo>
                <a:lnTo>
                  <a:pt x="57891" y="2112344"/>
                </a:lnTo>
                <a:lnTo>
                  <a:pt x="70613" y="2156827"/>
                </a:lnTo>
                <a:lnTo>
                  <a:pt x="84619" y="2201085"/>
                </a:lnTo>
                <a:lnTo>
                  <a:pt x="99912" y="2245093"/>
                </a:lnTo>
                <a:lnTo>
                  <a:pt x="116500" y="2288827"/>
                </a:lnTo>
                <a:lnTo>
                  <a:pt x="134386" y="2332258"/>
                </a:lnTo>
                <a:lnTo>
                  <a:pt x="153577" y="2375363"/>
                </a:lnTo>
                <a:lnTo>
                  <a:pt x="174078" y="2418115"/>
                </a:lnTo>
                <a:lnTo>
                  <a:pt x="195895" y="2460489"/>
                </a:lnTo>
                <a:lnTo>
                  <a:pt x="219033" y="2502458"/>
                </a:lnTo>
                <a:lnTo>
                  <a:pt x="243498" y="2543998"/>
                </a:lnTo>
                <a:lnTo>
                  <a:pt x="269295" y="2585081"/>
                </a:lnTo>
                <a:lnTo>
                  <a:pt x="297826" y="2627391"/>
                </a:lnTo>
                <a:lnTo>
                  <a:pt x="327796" y="2668536"/>
                </a:lnTo>
                <a:lnTo>
                  <a:pt x="359149" y="2708518"/>
                </a:lnTo>
                <a:lnTo>
                  <a:pt x="391824" y="2747338"/>
                </a:lnTo>
                <a:lnTo>
                  <a:pt x="425764" y="2784998"/>
                </a:lnTo>
                <a:lnTo>
                  <a:pt x="460910" y="2821498"/>
                </a:lnTo>
                <a:lnTo>
                  <a:pt x="497203" y="2856840"/>
                </a:lnTo>
                <a:lnTo>
                  <a:pt x="534586" y="2891025"/>
                </a:lnTo>
                <a:lnTo>
                  <a:pt x="572999" y="2924055"/>
                </a:lnTo>
                <a:lnTo>
                  <a:pt x="612384" y="2955930"/>
                </a:lnTo>
                <a:lnTo>
                  <a:pt x="652683" y="2986653"/>
                </a:lnTo>
                <a:lnTo>
                  <a:pt x="693837" y="3016223"/>
                </a:lnTo>
                <a:lnTo>
                  <a:pt x="735787" y="3044643"/>
                </a:lnTo>
                <a:lnTo>
                  <a:pt x="778476" y="3071913"/>
                </a:lnTo>
                <a:lnTo>
                  <a:pt x="821845" y="3098035"/>
                </a:lnTo>
                <a:lnTo>
                  <a:pt x="865834" y="3123010"/>
                </a:lnTo>
                <a:lnTo>
                  <a:pt x="910387" y="3146839"/>
                </a:lnTo>
                <a:lnTo>
                  <a:pt x="955443" y="3169524"/>
                </a:lnTo>
                <a:lnTo>
                  <a:pt x="1000945" y="3191065"/>
                </a:lnTo>
                <a:lnTo>
                  <a:pt x="1046835" y="3211465"/>
                </a:lnTo>
                <a:lnTo>
                  <a:pt x="1093053" y="3230724"/>
                </a:lnTo>
                <a:lnTo>
                  <a:pt x="1139542" y="3248843"/>
                </a:lnTo>
                <a:lnTo>
                  <a:pt x="1186242" y="3265824"/>
                </a:lnTo>
                <a:lnTo>
                  <a:pt x="1233095" y="3281668"/>
                </a:lnTo>
                <a:lnTo>
                  <a:pt x="1280044" y="3296376"/>
                </a:lnTo>
                <a:lnTo>
                  <a:pt x="1327028" y="3309949"/>
                </a:lnTo>
                <a:lnTo>
                  <a:pt x="1373991" y="3322389"/>
                </a:lnTo>
                <a:lnTo>
                  <a:pt x="1420872" y="3333697"/>
                </a:lnTo>
                <a:lnTo>
                  <a:pt x="1467615" y="3343874"/>
                </a:lnTo>
                <a:lnTo>
                  <a:pt x="1514160" y="3352921"/>
                </a:lnTo>
                <a:lnTo>
                  <a:pt x="1560449" y="3360840"/>
                </a:lnTo>
                <a:lnTo>
                  <a:pt x="1606423" y="3367632"/>
                </a:lnTo>
                <a:lnTo>
                  <a:pt x="1652024" y="3373298"/>
                </a:lnTo>
                <a:lnTo>
                  <a:pt x="1697193" y="3377839"/>
                </a:lnTo>
                <a:lnTo>
                  <a:pt x="1741872" y="3381257"/>
                </a:lnTo>
                <a:lnTo>
                  <a:pt x="1812976" y="3384895"/>
                </a:lnTo>
                <a:lnTo>
                  <a:pt x="1886066" y="3386636"/>
                </a:lnTo>
                <a:lnTo>
                  <a:pt x="1923335" y="3386720"/>
                </a:lnTo>
                <a:lnTo>
                  <a:pt x="1961074" y="3386237"/>
                </a:lnTo>
                <a:lnTo>
                  <a:pt x="1999276" y="3385159"/>
                </a:lnTo>
                <a:lnTo>
                  <a:pt x="2037931" y="3383455"/>
                </a:lnTo>
                <a:lnTo>
                  <a:pt x="2077031" y="3381094"/>
                </a:lnTo>
                <a:lnTo>
                  <a:pt x="2116567" y="3378047"/>
                </a:lnTo>
                <a:lnTo>
                  <a:pt x="2156531" y="3374282"/>
                </a:lnTo>
                <a:lnTo>
                  <a:pt x="2196915" y="3369769"/>
                </a:lnTo>
                <a:lnTo>
                  <a:pt x="2237708" y="3364479"/>
                </a:lnTo>
                <a:lnTo>
                  <a:pt x="2278904" y="3358380"/>
                </a:lnTo>
                <a:lnTo>
                  <a:pt x="2320493" y="3351442"/>
                </a:lnTo>
                <a:lnTo>
                  <a:pt x="2362467" y="3343635"/>
                </a:lnTo>
                <a:lnTo>
                  <a:pt x="2404817" y="3334928"/>
                </a:lnTo>
                <a:lnTo>
                  <a:pt x="2447534" y="3325291"/>
                </a:lnTo>
                <a:lnTo>
                  <a:pt x="2490611" y="3314694"/>
                </a:lnTo>
                <a:lnTo>
                  <a:pt x="2534037" y="3303107"/>
                </a:lnTo>
                <a:lnTo>
                  <a:pt x="2577805" y="3290498"/>
                </a:lnTo>
                <a:lnTo>
                  <a:pt x="2621907" y="3276838"/>
                </a:lnTo>
                <a:lnTo>
                  <a:pt x="2666332" y="3262096"/>
                </a:lnTo>
                <a:lnTo>
                  <a:pt x="2711074" y="3246242"/>
                </a:lnTo>
                <a:lnTo>
                  <a:pt x="2756123" y="3229245"/>
                </a:lnTo>
                <a:lnTo>
                  <a:pt x="2801470" y="3211075"/>
                </a:lnTo>
                <a:lnTo>
                  <a:pt x="2847108" y="3191702"/>
                </a:lnTo>
                <a:lnTo>
                  <a:pt x="2893026" y="3171096"/>
                </a:lnTo>
                <a:lnTo>
                  <a:pt x="2939218" y="3149225"/>
                </a:lnTo>
                <a:lnTo>
                  <a:pt x="2985674" y="3126059"/>
                </a:lnTo>
                <a:lnTo>
                  <a:pt x="3032385" y="3101569"/>
                </a:lnTo>
                <a:lnTo>
                  <a:pt x="3079344" y="3075724"/>
                </a:lnTo>
                <a:lnTo>
                  <a:pt x="3126540" y="3048493"/>
                </a:lnTo>
                <a:lnTo>
                  <a:pt x="3173967" y="3019845"/>
                </a:lnTo>
                <a:lnTo>
                  <a:pt x="3221614" y="2989752"/>
                </a:lnTo>
                <a:lnTo>
                  <a:pt x="3269474" y="2958182"/>
                </a:lnTo>
                <a:lnTo>
                  <a:pt x="3317538" y="2925105"/>
                </a:lnTo>
                <a:lnTo>
                  <a:pt x="3365798" y="2890490"/>
                </a:lnTo>
                <a:lnTo>
                  <a:pt x="3414244" y="2854307"/>
                </a:lnTo>
                <a:lnTo>
                  <a:pt x="3462868" y="2816526"/>
                </a:lnTo>
                <a:lnTo>
                  <a:pt x="3511661" y="2777117"/>
                </a:lnTo>
                <a:lnTo>
                  <a:pt x="3560616" y="2736048"/>
                </a:lnTo>
                <a:lnTo>
                  <a:pt x="3609723" y="2693290"/>
                </a:lnTo>
                <a:lnTo>
                  <a:pt x="3658973" y="2648812"/>
                </a:lnTo>
                <a:lnTo>
                  <a:pt x="3708359" y="2602584"/>
                </a:lnTo>
                <a:lnTo>
                  <a:pt x="3757870" y="2554576"/>
                </a:lnTo>
                <a:lnTo>
                  <a:pt x="3453250" y="2533704"/>
                </a:lnTo>
                <a:lnTo>
                  <a:pt x="3302869" y="2481327"/>
                </a:lnTo>
                <a:lnTo>
                  <a:pt x="3262771" y="2356567"/>
                </a:lnTo>
                <a:lnTo>
                  <a:pt x="3288999" y="2118547"/>
                </a:lnTo>
                <a:lnTo>
                  <a:pt x="3295159" y="2074077"/>
                </a:lnTo>
                <a:lnTo>
                  <a:pt x="3300815" y="2028788"/>
                </a:lnTo>
                <a:lnTo>
                  <a:pt x="3305910" y="1982740"/>
                </a:lnTo>
                <a:lnTo>
                  <a:pt x="3310386" y="1935995"/>
                </a:lnTo>
                <a:lnTo>
                  <a:pt x="3314183" y="1888615"/>
                </a:lnTo>
                <a:lnTo>
                  <a:pt x="3317243" y="1840659"/>
                </a:lnTo>
                <a:lnTo>
                  <a:pt x="3319509" y="1792190"/>
                </a:lnTo>
                <a:lnTo>
                  <a:pt x="3320920" y="1743268"/>
                </a:lnTo>
                <a:lnTo>
                  <a:pt x="3321420" y="1693956"/>
                </a:lnTo>
                <a:lnTo>
                  <a:pt x="3320949" y="1644313"/>
                </a:lnTo>
                <a:lnTo>
                  <a:pt x="3319449" y="1594402"/>
                </a:lnTo>
                <a:lnTo>
                  <a:pt x="3316862" y="1544283"/>
                </a:lnTo>
                <a:lnTo>
                  <a:pt x="3313128" y="1494018"/>
                </a:lnTo>
                <a:lnTo>
                  <a:pt x="3308190" y="1443667"/>
                </a:lnTo>
                <a:lnTo>
                  <a:pt x="3301990" y="1393293"/>
                </a:lnTo>
                <a:lnTo>
                  <a:pt x="3294468" y="1342956"/>
                </a:lnTo>
                <a:lnTo>
                  <a:pt x="3285566" y="1292717"/>
                </a:lnTo>
                <a:lnTo>
                  <a:pt x="3275226" y="1242638"/>
                </a:lnTo>
                <a:lnTo>
                  <a:pt x="3263389" y="1192780"/>
                </a:lnTo>
                <a:lnTo>
                  <a:pt x="3249996" y="1143203"/>
                </a:lnTo>
                <a:lnTo>
                  <a:pt x="3234991" y="1093971"/>
                </a:lnTo>
                <a:lnTo>
                  <a:pt x="3218313" y="1045142"/>
                </a:lnTo>
                <a:lnTo>
                  <a:pt x="3199904" y="996779"/>
                </a:lnTo>
                <a:lnTo>
                  <a:pt x="3179706" y="948943"/>
                </a:lnTo>
                <a:lnTo>
                  <a:pt x="3157661" y="901695"/>
                </a:lnTo>
                <a:lnTo>
                  <a:pt x="3133710" y="855097"/>
                </a:lnTo>
                <a:lnTo>
                  <a:pt x="3107794" y="809208"/>
                </a:lnTo>
                <a:lnTo>
                  <a:pt x="3079856" y="764092"/>
                </a:lnTo>
                <a:lnTo>
                  <a:pt x="3052901" y="723756"/>
                </a:lnTo>
                <a:lnTo>
                  <a:pt x="3024986" y="684450"/>
                </a:lnTo>
                <a:lnTo>
                  <a:pt x="2996136" y="646180"/>
                </a:lnTo>
                <a:lnTo>
                  <a:pt x="2966377" y="608950"/>
                </a:lnTo>
                <a:lnTo>
                  <a:pt x="2935735" y="572766"/>
                </a:lnTo>
                <a:lnTo>
                  <a:pt x="2904236" y="537634"/>
                </a:lnTo>
                <a:lnTo>
                  <a:pt x="2871906" y="503560"/>
                </a:lnTo>
                <a:lnTo>
                  <a:pt x="2838769" y="470547"/>
                </a:lnTo>
                <a:lnTo>
                  <a:pt x="2804853" y="438604"/>
                </a:lnTo>
                <a:lnTo>
                  <a:pt x="2770182" y="407733"/>
                </a:lnTo>
                <a:lnTo>
                  <a:pt x="2734782" y="377943"/>
                </a:lnTo>
                <a:lnTo>
                  <a:pt x="2698680" y="349236"/>
                </a:lnTo>
                <a:lnTo>
                  <a:pt x="2661900" y="321620"/>
                </a:lnTo>
                <a:lnTo>
                  <a:pt x="2624469" y="295100"/>
                </a:lnTo>
                <a:lnTo>
                  <a:pt x="2586412" y="269681"/>
                </a:lnTo>
                <a:lnTo>
                  <a:pt x="2547756" y="245368"/>
                </a:lnTo>
                <a:lnTo>
                  <a:pt x="2508525" y="222168"/>
                </a:lnTo>
                <a:lnTo>
                  <a:pt x="2468746" y="200086"/>
                </a:lnTo>
                <a:lnTo>
                  <a:pt x="2428445" y="179127"/>
                </a:lnTo>
                <a:lnTo>
                  <a:pt x="2387646" y="159296"/>
                </a:lnTo>
                <a:lnTo>
                  <a:pt x="2346377" y="140600"/>
                </a:lnTo>
                <a:lnTo>
                  <a:pt x="2304662" y="123043"/>
                </a:lnTo>
                <a:lnTo>
                  <a:pt x="2262527" y="106632"/>
                </a:lnTo>
                <a:lnTo>
                  <a:pt x="2219998" y="91371"/>
                </a:lnTo>
                <a:lnTo>
                  <a:pt x="2177101" y="77266"/>
                </a:lnTo>
                <a:lnTo>
                  <a:pt x="2133862" y="64324"/>
                </a:lnTo>
                <a:lnTo>
                  <a:pt x="2090306" y="52548"/>
                </a:lnTo>
                <a:lnTo>
                  <a:pt x="2046459" y="41945"/>
                </a:lnTo>
                <a:lnTo>
                  <a:pt x="2002347" y="32520"/>
                </a:lnTo>
                <a:lnTo>
                  <a:pt x="1957996" y="24279"/>
                </a:lnTo>
                <a:lnTo>
                  <a:pt x="1913431" y="17228"/>
                </a:lnTo>
                <a:lnTo>
                  <a:pt x="1868677" y="11371"/>
                </a:lnTo>
                <a:lnTo>
                  <a:pt x="1823762" y="6714"/>
                </a:lnTo>
                <a:lnTo>
                  <a:pt x="1778710" y="3263"/>
                </a:lnTo>
                <a:lnTo>
                  <a:pt x="1733548" y="1023"/>
                </a:lnTo>
                <a:lnTo>
                  <a:pt x="16883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D8341EA5-549E-40A6-AF76-296A43A7AC58}"/>
              </a:ext>
            </a:extLst>
          </p:cNvPr>
          <p:cNvSpPr>
            <a:spLocks noGrp="1"/>
          </p:cNvSpPr>
          <p:nvPr/>
        </p:nvSpPr>
        <p:spPr bwMode="auto">
          <a:xfrm>
            <a:off x="107504" y="4437407"/>
            <a:ext cx="5708650" cy="62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Conférence de presse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16</a:t>
            </a:r>
            <a:r>
              <a:rPr lang="fr-BE" sz="11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mai</a:t>
            </a: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2022</a:t>
            </a:r>
            <a:endParaRPr kumimoji="0" lang="fr-B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563DDB5-B875-4684-9BCD-F6A41CE2B8D3}"/>
              </a:ext>
            </a:extLst>
          </p:cNvPr>
          <p:cNvSpPr txBox="1"/>
          <p:nvPr/>
        </p:nvSpPr>
        <p:spPr>
          <a:xfrm>
            <a:off x="5416409" y="1060244"/>
            <a:ext cx="32004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ITC Lubalin Graph Std" panose="020B0604020202020204" charset="0"/>
              </a:rPr>
              <a:t>Observatoire </a:t>
            </a:r>
            <a:r>
              <a:rPr lang="fr-FR" sz="3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ITC Lubalin Graph Std" panose="020B0604020202020204" charset="0"/>
              </a:rPr>
              <a:t>Immo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ITC Lubalin Graph Std" panose="020B0604020202020204" charset="0"/>
              </a:rPr>
              <a:t>CBC</a:t>
            </a:r>
          </a:p>
        </p:txBody>
      </p:sp>
      <p:pic>
        <p:nvPicPr>
          <p:cNvPr id="10" name="Picture 8" descr="CBC_RGB.eps">
            <a:extLst>
              <a:ext uri="{FF2B5EF4-FFF2-40B4-BE49-F238E27FC236}">
                <a16:creationId xmlns:a16="http://schemas.microsoft.com/office/drawing/2014/main" id="{712E20B7-CB72-4151-9222-DEED2701A5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91" y="4443958"/>
            <a:ext cx="691028" cy="54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64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90015" y="4884836"/>
            <a:ext cx="5832648" cy="1309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Les Belges qui ont un projet immobilier 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(n=210)</a:t>
            </a:r>
          </a:p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900" b="0" i="0" u="none" strike="noStrike" kern="1200" cap="none" spc="0" normalizeH="0" baseline="0" noProof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368" y="4249019"/>
            <a:ext cx="125290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186BE5-26B0-4F0E-A6A8-F331E4F14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967657"/>
              </p:ext>
            </p:extLst>
          </p:nvPr>
        </p:nvGraphicFramePr>
        <p:xfrm>
          <a:off x="17827" y="1347588"/>
          <a:ext cx="7560839" cy="339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302C43C2-4369-4773-BA72-D066D73809C9}"/>
              </a:ext>
            </a:extLst>
          </p:cNvPr>
          <p:cNvSpPr txBox="1"/>
          <p:nvPr/>
        </p:nvSpPr>
        <p:spPr>
          <a:xfrm>
            <a:off x="506148" y="828647"/>
            <a:ext cx="8103442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Ce projet concerne, dans près d’1 cas sur 2, un bien en tant qu’habitation principale.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2E6DE7-7A9A-40BE-B4ED-069C9BAEA21D}"/>
              </a:ext>
            </a:extLst>
          </p:cNvPr>
          <p:cNvSpPr txBox="1"/>
          <p:nvPr/>
        </p:nvSpPr>
        <p:spPr>
          <a:xfrm>
            <a:off x="4211960" y="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7022" y="267494"/>
            <a:ext cx="8748000" cy="540060"/>
          </a:xfrm>
        </p:spPr>
        <p:txBody>
          <a:bodyPr/>
          <a:lstStyle/>
          <a:p>
            <a:r>
              <a:rPr lang="fr-BE" dirty="0"/>
              <a:t>Quelle est la nature de ce projet immobilier ?</a:t>
            </a:r>
            <a:endParaRPr lang="en-BE" dirty="0"/>
          </a:p>
        </p:txBody>
      </p:sp>
      <p:sp>
        <p:nvSpPr>
          <p:cNvPr id="13" name="Accolade fermante 12">
            <a:extLst>
              <a:ext uri="{FF2B5EF4-FFF2-40B4-BE49-F238E27FC236}">
                <a16:creationId xmlns:a16="http://schemas.microsoft.com/office/drawing/2014/main" id="{D8405977-F159-473D-90CA-11A95EA1ED15}"/>
              </a:ext>
            </a:extLst>
          </p:cNvPr>
          <p:cNvSpPr/>
          <p:nvPr/>
        </p:nvSpPr>
        <p:spPr>
          <a:xfrm>
            <a:off x="5796136" y="1347614"/>
            <a:ext cx="228552" cy="612000"/>
          </a:xfrm>
          <a:prstGeom prst="rightBrace">
            <a:avLst/>
          </a:prstGeom>
          <a:ln>
            <a:solidFill>
              <a:srgbClr val="14B2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9475041-4677-42B0-A3FC-7EBB093AB686}"/>
              </a:ext>
            </a:extLst>
          </p:cNvPr>
          <p:cNvSpPr txBox="1"/>
          <p:nvPr/>
        </p:nvSpPr>
        <p:spPr>
          <a:xfrm>
            <a:off x="6054970" y="1563638"/>
            <a:ext cx="1775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Acquéreurs 45%</a:t>
            </a:r>
          </a:p>
        </p:txBody>
      </p:sp>
      <p:sp>
        <p:nvSpPr>
          <p:cNvPr id="15" name="Accolade fermante 14">
            <a:extLst>
              <a:ext uri="{FF2B5EF4-FFF2-40B4-BE49-F238E27FC236}">
                <a16:creationId xmlns:a16="http://schemas.microsoft.com/office/drawing/2014/main" id="{4BABF448-600B-4CB0-AE66-F7464AC7173D}"/>
              </a:ext>
            </a:extLst>
          </p:cNvPr>
          <p:cNvSpPr/>
          <p:nvPr/>
        </p:nvSpPr>
        <p:spPr>
          <a:xfrm>
            <a:off x="5796136" y="2299867"/>
            <a:ext cx="228552" cy="858580"/>
          </a:xfrm>
          <a:prstGeom prst="rightBrace">
            <a:avLst/>
          </a:prstGeom>
          <a:ln>
            <a:solidFill>
              <a:srgbClr val="14B2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7050251C-B867-44FB-A24D-8BB3BAF60C56}"/>
              </a:ext>
            </a:extLst>
          </p:cNvPr>
          <p:cNvSpPr/>
          <p:nvPr/>
        </p:nvSpPr>
        <p:spPr>
          <a:xfrm>
            <a:off x="5796136" y="3518887"/>
            <a:ext cx="228552" cy="540000"/>
          </a:xfrm>
          <a:prstGeom prst="rightBrace">
            <a:avLst/>
          </a:prstGeom>
          <a:ln>
            <a:solidFill>
              <a:srgbClr val="14B2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CAD71D2-C692-4F71-8608-4148C9CAAF19}"/>
              </a:ext>
            </a:extLst>
          </p:cNvPr>
          <p:cNvSpPr txBox="1"/>
          <p:nvPr/>
        </p:nvSpPr>
        <p:spPr>
          <a:xfrm>
            <a:off x="6024688" y="2582383"/>
            <a:ext cx="1775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Investisseurs 46%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0A2CF6D-25E2-4E72-942D-70373CFAC7F1}"/>
              </a:ext>
            </a:extLst>
          </p:cNvPr>
          <p:cNvSpPr txBox="1"/>
          <p:nvPr/>
        </p:nvSpPr>
        <p:spPr>
          <a:xfrm>
            <a:off x="6024688" y="3710691"/>
            <a:ext cx="1775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Locataires 6%</a:t>
            </a:r>
          </a:p>
        </p:txBody>
      </p:sp>
    </p:spTree>
    <p:extLst>
      <p:ext uri="{BB962C8B-B14F-4D97-AF65-F5344CB8AC3E}">
        <p14:creationId xmlns:p14="http://schemas.microsoft.com/office/powerpoint/2010/main" val="3453921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18">
            <a:extLst>
              <a:ext uri="{FF2B5EF4-FFF2-40B4-BE49-F238E27FC236}">
                <a16:creationId xmlns:a16="http://schemas.microsoft.com/office/drawing/2014/main" id="{2CF4803F-5B38-44AE-A5D0-6D2387FF7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1190804"/>
              </p:ext>
            </p:extLst>
          </p:nvPr>
        </p:nvGraphicFramePr>
        <p:xfrm>
          <a:off x="1631014" y="1795545"/>
          <a:ext cx="5881972" cy="3275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140528" y="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B8347EF-3F43-4D45-8CC6-6AC70DC199D5}"/>
              </a:ext>
            </a:extLst>
          </p:cNvPr>
          <p:cNvSpPr txBox="1"/>
          <p:nvPr/>
        </p:nvSpPr>
        <p:spPr>
          <a:xfrm>
            <a:off x="3059832" y="3932849"/>
            <a:ext cx="703042" cy="31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NON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4DEACB0-1857-48F6-9B77-1CCF4F8D3C49}"/>
              </a:ext>
            </a:extLst>
          </p:cNvPr>
          <p:cNvSpPr txBox="1"/>
          <p:nvPr/>
        </p:nvSpPr>
        <p:spPr>
          <a:xfrm>
            <a:off x="5664864" y="2613503"/>
            <a:ext cx="753698" cy="31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OUI</a:t>
            </a: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239DAA4E-45DD-46F0-9604-E2BC2FA9A492}"/>
              </a:ext>
            </a:extLst>
          </p:cNvPr>
          <p:cNvSpPr txBox="1"/>
          <p:nvPr/>
        </p:nvSpPr>
        <p:spPr>
          <a:xfrm>
            <a:off x="611560" y="1059582"/>
            <a:ext cx="8103442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1600" dirty="0">
                <a:solidFill>
                  <a:srgbClr val="002060"/>
                </a:solidFill>
              </a:rPr>
              <a:t>Plus de 3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Belges sur 10 craignent les difficultés quand à leur projet immobilier. 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353E4C8-F8AE-4E8C-B51E-CFA34C79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303498"/>
            <a:ext cx="8416572" cy="540060"/>
          </a:xfrm>
        </p:spPr>
        <p:txBody>
          <a:bodyPr/>
          <a:lstStyle/>
          <a:p>
            <a:r>
              <a:rPr lang="fr-BE" dirty="0"/>
              <a:t>Etes-vous confiant(e) par rapport à la concrétisation de ce projet ?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EDCE158-AB44-4FE3-9354-AD771B3CF87F}"/>
              </a:ext>
            </a:extLst>
          </p:cNvPr>
          <p:cNvSpPr txBox="1">
            <a:spLocks/>
          </p:cNvSpPr>
          <p:nvPr/>
        </p:nvSpPr>
        <p:spPr>
          <a:xfrm>
            <a:off x="790015" y="4884836"/>
            <a:ext cx="5832648" cy="1309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Les Belges qui ont un projet immobilier 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(n=210)</a:t>
            </a:r>
          </a:p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900" b="0" i="0" u="none" strike="noStrike" kern="1200" cap="none" spc="0" normalizeH="0" baseline="0" noProof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ZoneTexte 28">
            <a:extLst>
              <a:ext uri="{FF2B5EF4-FFF2-40B4-BE49-F238E27FC236}">
                <a16:creationId xmlns:a16="http://schemas.microsoft.com/office/drawing/2014/main" id="{B4A081C1-2E67-4FE2-A8D0-5B193D6628C3}"/>
              </a:ext>
            </a:extLst>
          </p:cNvPr>
          <p:cNvSpPr txBox="1"/>
          <p:nvPr/>
        </p:nvSpPr>
        <p:spPr>
          <a:xfrm>
            <a:off x="1256471" y="2039190"/>
            <a:ext cx="25064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OUI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, mais je crains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 les difficultés liées à mon projet</a:t>
            </a:r>
          </a:p>
        </p:txBody>
      </p:sp>
    </p:spTree>
    <p:extLst>
      <p:ext uri="{BB962C8B-B14F-4D97-AF65-F5344CB8AC3E}">
        <p14:creationId xmlns:p14="http://schemas.microsoft.com/office/powerpoint/2010/main" val="2257078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368" y="4249019"/>
            <a:ext cx="125290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186BE5-26B0-4F0E-A6A8-F331E4F14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4426683"/>
              </p:ext>
            </p:extLst>
          </p:nvPr>
        </p:nvGraphicFramePr>
        <p:xfrm>
          <a:off x="35496" y="1435459"/>
          <a:ext cx="9361040" cy="3331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302C43C2-4369-4773-BA72-D066D73809C9}"/>
              </a:ext>
            </a:extLst>
          </p:cNvPr>
          <p:cNvSpPr txBox="1"/>
          <p:nvPr/>
        </p:nvSpPr>
        <p:spPr>
          <a:xfrm>
            <a:off x="506180" y="1008872"/>
            <a:ext cx="8496000" cy="338400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Le prix des biens, les ressources</a:t>
            </a:r>
            <a:r>
              <a:rPr lang="fr-FR" sz="1600" dirty="0">
                <a:solidFill>
                  <a:srgbClr val="002060"/>
                </a:solidFill>
              </a:rPr>
              <a:t> financières et revenus constituent les principaux obstacles.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2E6DE7-7A9A-40BE-B4ED-069C9BAEA21D}"/>
              </a:ext>
            </a:extLst>
          </p:cNvPr>
          <p:cNvSpPr txBox="1"/>
          <p:nvPr/>
        </p:nvSpPr>
        <p:spPr>
          <a:xfrm>
            <a:off x="4211960" y="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7022" y="267494"/>
            <a:ext cx="8710246" cy="540060"/>
          </a:xfrm>
        </p:spPr>
        <p:txBody>
          <a:bodyPr/>
          <a:lstStyle/>
          <a:p>
            <a:r>
              <a:rPr lang="fr-BE" dirty="0"/>
              <a:t>Quels sont, pour vous, les 3 principaux obstacles </a:t>
            </a:r>
            <a:r>
              <a:rPr lang="fr-FR" dirty="0"/>
              <a:t>pour vous lancer dans un projet immobilier</a:t>
            </a:r>
            <a:r>
              <a:rPr lang="fr-BE" dirty="0"/>
              <a:t> ? </a:t>
            </a:r>
            <a:endParaRPr lang="en-BE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2207EFD-D6B5-4152-9CA9-677E0AA87033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	</a:t>
            </a:r>
            <a:r>
              <a:rPr lang="nl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(n=1082)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4D41850-2876-4AA9-9E46-DF5FD9A68F7F}"/>
              </a:ext>
            </a:extLst>
          </p:cNvPr>
          <p:cNvSpPr/>
          <p:nvPr/>
        </p:nvSpPr>
        <p:spPr>
          <a:xfrm>
            <a:off x="107504" y="1771534"/>
            <a:ext cx="6876000" cy="1008000"/>
          </a:xfrm>
          <a:prstGeom prst="roundRect">
            <a:avLst/>
          </a:prstGeom>
          <a:noFill/>
          <a:ln w="19050">
            <a:solidFill>
              <a:srgbClr val="14B2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CA9EEB-1C06-44FA-9FE2-0DB41AB11DF2}"/>
              </a:ext>
            </a:extLst>
          </p:cNvPr>
          <p:cNvGrpSpPr/>
          <p:nvPr/>
        </p:nvGrpSpPr>
        <p:grpSpPr>
          <a:xfrm>
            <a:off x="5580112" y="4876006"/>
            <a:ext cx="2919950" cy="200055"/>
            <a:chOff x="5835891" y="4876006"/>
            <a:chExt cx="2919950" cy="200055"/>
          </a:xfrm>
        </p:grpSpPr>
        <p:sp>
          <p:nvSpPr>
            <p:cNvPr id="15" name="TextBox 54">
              <a:extLst>
                <a:ext uri="{FF2B5EF4-FFF2-40B4-BE49-F238E27FC236}">
                  <a16:creationId xmlns:a16="http://schemas.microsoft.com/office/drawing/2014/main" id="{4954B972-19DE-4354-8BA3-25EBEDE6B6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3591" y="4876006"/>
              <a:ext cx="143446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kern="0" dirty="0">
                  <a:solidFill>
                    <a:srgbClr val="222223">
                      <a:lumMod val="75000"/>
                      <a:lumOff val="25000"/>
                    </a:srgbClr>
                  </a:solidFill>
                  <a:latin typeface="Calibri"/>
                  <a:cs typeface="+mn-cs"/>
                </a:rPr>
                <a:t>Augmentation significative (95%)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DDB7C95-51E8-4CBB-BD7E-B7B0318119D9}"/>
                </a:ext>
              </a:extLst>
            </p:cNvPr>
            <p:cNvGrpSpPr/>
            <p:nvPr/>
          </p:nvGrpSpPr>
          <p:grpSpPr>
            <a:xfrm>
              <a:off x="5835891" y="4922512"/>
              <a:ext cx="118976" cy="118976"/>
              <a:chOff x="3731385" y="5389270"/>
              <a:chExt cx="162000" cy="162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6F0D654-EADF-4E40-B4E5-5BAD0DC42C79}"/>
                  </a:ext>
                </a:extLst>
              </p:cNvPr>
              <p:cNvSpPr/>
              <p:nvPr/>
            </p:nvSpPr>
            <p:spPr>
              <a:xfrm>
                <a:off x="3731385" y="5389270"/>
                <a:ext cx="162000" cy="16200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Right 18">
                <a:extLst>
                  <a:ext uri="{FF2B5EF4-FFF2-40B4-BE49-F238E27FC236}">
                    <a16:creationId xmlns:a16="http://schemas.microsoft.com/office/drawing/2014/main" id="{23C370F6-A83B-48BF-BCB4-22A3443285EE}"/>
                  </a:ext>
                </a:extLst>
              </p:cNvPr>
              <p:cNvSpPr/>
              <p:nvPr/>
            </p:nvSpPr>
            <p:spPr>
              <a:xfrm rot="18900000">
                <a:off x="3749974" y="5432985"/>
                <a:ext cx="124822" cy="74569"/>
              </a:xfrm>
              <a:prstGeom prst="rightArrow">
                <a:avLst>
                  <a:gd name="adj1" fmla="val 38166"/>
                  <a:gd name="adj2" fmla="val 8485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19C3B33-3872-43B5-A428-94220E671599}"/>
                </a:ext>
              </a:extLst>
            </p:cNvPr>
            <p:cNvGrpSpPr/>
            <p:nvPr/>
          </p:nvGrpSpPr>
          <p:grpSpPr>
            <a:xfrm>
              <a:off x="7235161" y="4922511"/>
              <a:ext cx="118976" cy="118976"/>
              <a:chOff x="4954811" y="5389269"/>
              <a:chExt cx="162000" cy="1620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6EE4A8A-9D4F-4BDE-A72C-06CC422C5CB1}"/>
                  </a:ext>
                </a:extLst>
              </p:cNvPr>
              <p:cNvSpPr/>
              <p:nvPr/>
            </p:nvSpPr>
            <p:spPr>
              <a:xfrm>
                <a:off x="4954811" y="5389269"/>
                <a:ext cx="162000" cy="162000"/>
              </a:xfrm>
              <a:prstGeom prst="ellipse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Arrow: Right 21">
                <a:extLst>
                  <a:ext uri="{FF2B5EF4-FFF2-40B4-BE49-F238E27FC236}">
                    <a16:creationId xmlns:a16="http://schemas.microsoft.com/office/drawing/2014/main" id="{B4BBDF8D-481F-4E57-9FB5-67FD56303A89}"/>
                  </a:ext>
                </a:extLst>
              </p:cNvPr>
              <p:cNvSpPr/>
              <p:nvPr/>
            </p:nvSpPr>
            <p:spPr>
              <a:xfrm rot="2700000">
                <a:off x="4973406" y="5432998"/>
                <a:ext cx="124823" cy="74569"/>
              </a:xfrm>
              <a:prstGeom prst="rightArrow">
                <a:avLst>
                  <a:gd name="adj1" fmla="val 38166"/>
                  <a:gd name="adj2" fmla="val 8485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66">
              <a:extLst>
                <a:ext uri="{FF2B5EF4-FFF2-40B4-BE49-F238E27FC236}">
                  <a16:creationId xmlns:a16="http://schemas.microsoft.com/office/drawing/2014/main" id="{16D307F7-A83E-40E9-B3F6-94E0863F8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1374" y="4876006"/>
              <a:ext cx="1434467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222223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Diminution </a:t>
              </a:r>
              <a:r>
                <a:rPr lang="en-US" sz="700" kern="0" dirty="0">
                  <a:solidFill>
                    <a:srgbClr val="222223">
                      <a:lumMod val="75000"/>
                      <a:lumOff val="25000"/>
                    </a:srgbClr>
                  </a:solidFill>
                  <a:latin typeface="Calibri"/>
                  <a:cs typeface="+mn-cs"/>
                </a:rPr>
                <a:t>significative (95%)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4418B5-7B74-433C-839B-1408835DDE41}"/>
              </a:ext>
            </a:extLst>
          </p:cNvPr>
          <p:cNvGrpSpPr/>
          <p:nvPr/>
        </p:nvGrpSpPr>
        <p:grpSpPr>
          <a:xfrm>
            <a:off x="6732240" y="1975177"/>
            <a:ext cx="118976" cy="118976"/>
            <a:chOff x="3731385" y="5389270"/>
            <a:chExt cx="162000" cy="162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6F50408-E8EE-428E-B6EC-5CC81C22350C}"/>
                </a:ext>
              </a:extLst>
            </p:cNvPr>
            <p:cNvSpPr/>
            <p:nvPr/>
          </p:nvSpPr>
          <p:spPr>
            <a:xfrm>
              <a:off x="3731385" y="5389270"/>
              <a:ext cx="162000" cy="16200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65C67D7F-BBD2-472C-87FF-39907B5ACB59}"/>
                </a:ext>
              </a:extLst>
            </p:cNvPr>
            <p:cNvSpPr/>
            <p:nvPr/>
          </p:nvSpPr>
          <p:spPr>
            <a:xfrm rot="18900000">
              <a:off x="3749974" y="5432985"/>
              <a:ext cx="124822" cy="74569"/>
            </a:xfrm>
            <a:prstGeom prst="rightArrow">
              <a:avLst>
                <a:gd name="adj1" fmla="val 38166"/>
                <a:gd name="adj2" fmla="val 848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553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56376" y="4249019"/>
            <a:ext cx="108012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8" descr="CBC_RGB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80E6E88-1F6A-4DCA-AD9A-981528FD85BA}"/>
              </a:ext>
            </a:extLst>
          </p:cNvPr>
          <p:cNvSpPr txBox="1"/>
          <p:nvPr/>
        </p:nvSpPr>
        <p:spPr>
          <a:xfrm>
            <a:off x="4140528" y="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Titre 3">
            <a:extLst>
              <a:ext uri="{FF2B5EF4-FFF2-40B4-BE49-F238E27FC236}">
                <a16:creationId xmlns:a16="http://schemas.microsoft.com/office/drawing/2014/main" id="{445E92AF-E601-4CA0-A63D-19806AF5D810}"/>
              </a:ext>
            </a:extLst>
          </p:cNvPr>
          <p:cNvSpPr txBox="1">
            <a:spLocks/>
          </p:cNvSpPr>
          <p:nvPr/>
        </p:nvSpPr>
        <p:spPr>
          <a:xfrm>
            <a:off x="518864" y="267494"/>
            <a:ext cx="8478078" cy="540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Comment estimez-vous la réalisation de projets immobiliers ?</a:t>
            </a:r>
            <a:endParaRPr kumimoji="0" lang="fr-BE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2380D17A-D41D-48F0-9C2B-E91BF36F2BA9}"/>
              </a:ext>
            </a:extLst>
          </p:cNvPr>
          <p:cNvSpPr txBox="1"/>
          <p:nvPr/>
        </p:nvSpPr>
        <p:spPr>
          <a:xfrm>
            <a:off x="573014" y="1009060"/>
            <a:ext cx="8103442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Plus de 8 Belges sur 10 trouvent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 réalisation de projets immobiliers (très)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complexe.</a:t>
            </a:r>
          </a:p>
        </p:txBody>
      </p:sp>
      <p:graphicFrame>
        <p:nvGraphicFramePr>
          <p:cNvPr id="20" name="Chart 12">
            <a:extLst>
              <a:ext uri="{FF2B5EF4-FFF2-40B4-BE49-F238E27FC236}">
                <a16:creationId xmlns:a16="http://schemas.microsoft.com/office/drawing/2014/main" id="{4A2D7DA4-5209-4F09-AACA-D08E405C05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990702"/>
              </p:ext>
            </p:extLst>
          </p:nvPr>
        </p:nvGraphicFramePr>
        <p:xfrm>
          <a:off x="-3050" y="1347614"/>
          <a:ext cx="7167338" cy="3388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E23B8B4-41DB-43DB-8372-28D43BF20A73}"/>
              </a:ext>
            </a:extLst>
          </p:cNvPr>
          <p:cNvSpPr txBox="1">
            <a:spLocks/>
          </p:cNvSpPr>
          <p:nvPr/>
        </p:nvSpPr>
        <p:spPr>
          <a:xfrm>
            <a:off x="714954" y="4776582"/>
            <a:ext cx="8281988" cy="20964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	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(n=1082)</a:t>
            </a:r>
          </a:p>
        </p:txBody>
      </p:sp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EDCD10A2-5937-45C7-BB12-C82F050950B1}"/>
              </a:ext>
            </a:extLst>
          </p:cNvPr>
          <p:cNvSpPr/>
          <p:nvPr/>
        </p:nvSpPr>
        <p:spPr>
          <a:xfrm>
            <a:off x="5172671" y="1851806"/>
            <a:ext cx="360040" cy="1224000"/>
          </a:xfrm>
          <a:prstGeom prst="rightBrace">
            <a:avLst/>
          </a:prstGeom>
          <a:ln>
            <a:solidFill>
              <a:srgbClr val="14B2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AF6B6C5-4EF7-4C84-A070-0A2176D3D4FB}"/>
              </a:ext>
            </a:extLst>
          </p:cNvPr>
          <p:cNvSpPr txBox="1"/>
          <p:nvPr/>
        </p:nvSpPr>
        <p:spPr>
          <a:xfrm>
            <a:off x="5552873" y="2253460"/>
            <a:ext cx="603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14% </a:t>
            </a:r>
          </a:p>
        </p:txBody>
      </p:sp>
      <p:sp>
        <p:nvSpPr>
          <p:cNvPr id="13" name="Accolade fermante 1">
            <a:extLst>
              <a:ext uri="{FF2B5EF4-FFF2-40B4-BE49-F238E27FC236}">
                <a16:creationId xmlns:a16="http://schemas.microsoft.com/office/drawing/2014/main" id="{3F082346-5806-41D7-83BE-333BF0B3F6A8}"/>
              </a:ext>
            </a:extLst>
          </p:cNvPr>
          <p:cNvSpPr/>
          <p:nvPr/>
        </p:nvSpPr>
        <p:spPr>
          <a:xfrm>
            <a:off x="5220072" y="3380635"/>
            <a:ext cx="360040" cy="1224000"/>
          </a:xfrm>
          <a:prstGeom prst="rightBrace">
            <a:avLst/>
          </a:prstGeom>
          <a:ln>
            <a:solidFill>
              <a:srgbClr val="14B2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ZoneTexte 2">
            <a:extLst>
              <a:ext uri="{FF2B5EF4-FFF2-40B4-BE49-F238E27FC236}">
                <a16:creationId xmlns:a16="http://schemas.microsoft.com/office/drawing/2014/main" id="{B45BBC8D-8A3C-4167-A86C-CDEA37CE4F14}"/>
              </a:ext>
            </a:extLst>
          </p:cNvPr>
          <p:cNvSpPr txBox="1"/>
          <p:nvPr/>
        </p:nvSpPr>
        <p:spPr>
          <a:xfrm>
            <a:off x="5600274" y="3849051"/>
            <a:ext cx="603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>
                <a:solidFill>
                  <a:srgbClr val="0A3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86</a:t>
            </a: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% </a:t>
            </a:r>
          </a:p>
        </p:txBody>
      </p:sp>
    </p:spTree>
    <p:extLst>
      <p:ext uri="{BB962C8B-B14F-4D97-AF65-F5344CB8AC3E}">
        <p14:creationId xmlns:p14="http://schemas.microsoft.com/office/powerpoint/2010/main" val="2677571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708"/>
            <a:ext cx="9144000" cy="5143500"/>
          </a:xfrm>
          <a:prstGeom prst="rect">
            <a:avLst/>
          </a:prstGeom>
          <a:solidFill>
            <a:srgbClr val="14B2E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05288F-EA8A-4003-9B09-FB96D698812A}"/>
              </a:ext>
            </a:extLst>
          </p:cNvPr>
          <p:cNvSpPr txBox="1"/>
          <p:nvPr/>
        </p:nvSpPr>
        <p:spPr>
          <a:xfrm>
            <a:off x="0" y="1779662"/>
            <a:ext cx="903548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prstClr val="white"/>
                </a:solidFill>
                <a:latin typeface="ITC Lubalin Graph Std" panose="02060703020205020404" pitchFamily="18" charset="0"/>
                <a:cs typeface="Verdana"/>
              </a:rPr>
              <a:t>Les Belges et la durabilité de l’immobilier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C Lubalin Graph Std" panose="02060703020205020404" pitchFamily="18" charset="0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1985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3B50C6C-44CB-4D1D-8FC2-0C53F974589D}"/>
              </a:ext>
            </a:extLst>
          </p:cNvPr>
          <p:cNvSpPr/>
          <p:nvPr/>
        </p:nvSpPr>
        <p:spPr>
          <a:xfrm>
            <a:off x="251520" y="1530073"/>
            <a:ext cx="1455617" cy="1316266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7" name="Chart 18">
            <a:extLst>
              <a:ext uri="{FF2B5EF4-FFF2-40B4-BE49-F238E27FC236}">
                <a16:creationId xmlns:a16="http://schemas.microsoft.com/office/drawing/2014/main" id="{56FF2529-2C0C-49F3-A59B-A67BFF6DF7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5811644"/>
              </p:ext>
            </p:extLst>
          </p:nvPr>
        </p:nvGraphicFramePr>
        <p:xfrm>
          <a:off x="-36512" y="1456054"/>
          <a:ext cx="2151856" cy="1840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Chart 18">
            <a:extLst>
              <a:ext uri="{FF2B5EF4-FFF2-40B4-BE49-F238E27FC236}">
                <a16:creationId xmlns:a16="http://schemas.microsoft.com/office/drawing/2014/main" id="{2CF4803F-5B38-44AE-A5D0-6D2387FF7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2028162"/>
              </p:ext>
            </p:extLst>
          </p:nvPr>
        </p:nvGraphicFramePr>
        <p:xfrm>
          <a:off x="1115616" y="1681969"/>
          <a:ext cx="6264696" cy="346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140528" y="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B8347EF-3F43-4D45-8CC6-6AC70DC199D5}"/>
              </a:ext>
            </a:extLst>
          </p:cNvPr>
          <p:cNvSpPr txBox="1"/>
          <p:nvPr/>
        </p:nvSpPr>
        <p:spPr>
          <a:xfrm>
            <a:off x="2411760" y="3455877"/>
            <a:ext cx="703042" cy="31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NON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4DEACB0-1857-48F6-9B77-1CCF4F8D3C49}"/>
              </a:ext>
            </a:extLst>
          </p:cNvPr>
          <p:cNvSpPr txBox="1"/>
          <p:nvPr/>
        </p:nvSpPr>
        <p:spPr>
          <a:xfrm>
            <a:off x="5363472" y="2442345"/>
            <a:ext cx="753698" cy="31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OUI</a:t>
            </a: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239DAA4E-45DD-46F0-9604-E2BC2FA9A492}"/>
              </a:ext>
            </a:extLst>
          </p:cNvPr>
          <p:cNvSpPr txBox="1"/>
          <p:nvPr/>
        </p:nvSpPr>
        <p:spPr>
          <a:xfrm>
            <a:off x="611560" y="1059582"/>
            <a:ext cx="8103442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1600" dirty="0">
                <a:solidFill>
                  <a:srgbClr val="002060"/>
                </a:solidFill>
              </a:rPr>
              <a:t>4 propriétaires sur 10 ont l’intention de rénover leur habitation en 2022.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353E4C8-F8AE-4E8C-B51E-CFA34C79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231490"/>
            <a:ext cx="8416572" cy="540060"/>
          </a:xfrm>
        </p:spPr>
        <p:txBody>
          <a:bodyPr/>
          <a:lstStyle/>
          <a:p>
            <a:r>
              <a:rPr lang="fr-BE" dirty="0"/>
              <a:t>Envisagez-vous de faire des travaux de rénovation dans votre habitation dans les 12 prochains mois ?</a:t>
            </a:r>
          </a:p>
        </p:txBody>
      </p:sp>
      <p:pic>
        <p:nvPicPr>
          <p:cNvPr id="6" name="Graphique 5" descr="Outils">
            <a:extLst>
              <a:ext uri="{FF2B5EF4-FFF2-40B4-BE49-F238E27FC236}">
                <a16:creationId xmlns:a16="http://schemas.microsoft.com/office/drawing/2014/main" id="{9036CA23-83D0-4B77-828C-7101CCFE20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4451" y="2823694"/>
            <a:ext cx="540687" cy="540687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D6A6925-1611-446B-80C7-26B8FDF70DBC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	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Propriétaires (n=707)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0A616A-FE14-4D02-85BF-9D1F4B0AF93A}"/>
              </a:ext>
            </a:extLst>
          </p:cNvPr>
          <p:cNvSpPr txBox="1"/>
          <p:nvPr/>
        </p:nvSpPr>
        <p:spPr>
          <a:xfrm>
            <a:off x="758790" y="1998427"/>
            <a:ext cx="64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/>
              <a:t>2021</a:t>
            </a:r>
          </a:p>
          <a:p>
            <a:r>
              <a:rPr lang="nl-BE" sz="800" dirty="0"/>
              <a:t>N=675</a:t>
            </a:r>
          </a:p>
        </p:txBody>
      </p:sp>
    </p:spTree>
    <p:extLst>
      <p:ext uri="{BB962C8B-B14F-4D97-AF65-F5344CB8AC3E}">
        <p14:creationId xmlns:p14="http://schemas.microsoft.com/office/powerpoint/2010/main" val="3120814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A15ECC4-4F8D-4CDF-AE53-AEEDEDF3DC68}"/>
              </a:ext>
            </a:extLst>
          </p:cNvPr>
          <p:cNvSpPr/>
          <p:nvPr/>
        </p:nvSpPr>
        <p:spPr>
          <a:xfrm>
            <a:off x="308071" y="1975564"/>
            <a:ext cx="1455617" cy="1316266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3" name="Chart 18">
            <a:extLst>
              <a:ext uri="{FF2B5EF4-FFF2-40B4-BE49-F238E27FC236}">
                <a16:creationId xmlns:a16="http://schemas.microsoft.com/office/drawing/2014/main" id="{2C7B5B8D-D788-4BE3-914B-9CDF3E8632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3030925"/>
              </p:ext>
            </p:extLst>
          </p:nvPr>
        </p:nvGraphicFramePr>
        <p:xfrm>
          <a:off x="-180528" y="2007840"/>
          <a:ext cx="2439888" cy="1644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8">
            <a:extLst>
              <a:ext uri="{FF2B5EF4-FFF2-40B4-BE49-F238E27FC236}">
                <a16:creationId xmlns:a16="http://schemas.microsoft.com/office/drawing/2014/main" id="{EFF5E355-3A95-48B3-89C6-98245A789A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698331"/>
              </p:ext>
            </p:extLst>
          </p:nvPr>
        </p:nvGraphicFramePr>
        <p:xfrm>
          <a:off x="1763688" y="1945781"/>
          <a:ext cx="5492531" cy="319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140528" y="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C6B6EC6-11F1-43C0-A369-47ED42874A07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	Propriétaires qui ont l’intention de rénover en 2022 (n=293)</a:t>
            </a: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239DAA4E-45DD-46F0-9604-E2BC2FA9A492}"/>
              </a:ext>
            </a:extLst>
          </p:cNvPr>
          <p:cNvSpPr txBox="1"/>
          <p:nvPr/>
        </p:nvSpPr>
        <p:spPr>
          <a:xfrm>
            <a:off x="570515" y="1131590"/>
            <a:ext cx="8103442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1600" dirty="0">
                <a:solidFill>
                  <a:srgbClr val="002060"/>
                </a:solidFill>
              </a:rPr>
              <a:t>La performance énergétique/écologique sera prise en compte par plus de 8 propriétaires sur 10 lors de leurs travaux de rénovation en 2022.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353E4C8-F8AE-4E8C-B51E-CFA34C79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123478"/>
            <a:ext cx="8416572" cy="540060"/>
          </a:xfrm>
        </p:spPr>
        <p:txBody>
          <a:bodyPr/>
          <a:lstStyle/>
          <a:p>
            <a:r>
              <a:rPr lang="fr-BE" dirty="0"/>
              <a:t>Lors de ces travaux, accorderez-vous une importance particulière à la performance énergétique/écologique de votre habitation ?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D258C7F-7163-4B06-9734-0AD53293A2A1}"/>
              </a:ext>
            </a:extLst>
          </p:cNvPr>
          <p:cNvSpPr txBox="1"/>
          <p:nvPr/>
        </p:nvSpPr>
        <p:spPr>
          <a:xfrm>
            <a:off x="2712851" y="3052028"/>
            <a:ext cx="703042" cy="31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NON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A4FC5E2-D6DC-4876-B75B-9BCBE96CE15C}"/>
              </a:ext>
            </a:extLst>
          </p:cNvPr>
          <p:cNvSpPr txBox="1"/>
          <p:nvPr/>
        </p:nvSpPr>
        <p:spPr>
          <a:xfrm>
            <a:off x="5364088" y="2474553"/>
            <a:ext cx="753698" cy="31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OUI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2AD123-37F4-4725-9102-282DB64323F9}"/>
              </a:ext>
            </a:extLst>
          </p:cNvPr>
          <p:cNvSpPr txBox="1"/>
          <p:nvPr/>
        </p:nvSpPr>
        <p:spPr>
          <a:xfrm>
            <a:off x="311395" y="1966303"/>
            <a:ext cx="64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/>
              <a:t>2021</a:t>
            </a:r>
          </a:p>
          <a:p>
            <a:r>
              <a:rPr lang="nl-BE" sz="800" dirty="0"/>
              <a:t>N=264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CF99FE-01B8-4C72-8903-FB5D49DDD609}"/>
              </a:ext>
            </a:extLst>
          </p:cNvPr>
          <p:cNvGrpSpPr/>
          <p:nvPr/>
        </p:nvGrpSpPr>
        <p:grpSpPr>
          <a:xfrm>
            <a:off x="5580112" y="4876006"/>
            <a:ext cx="2919950" cy="200055"/>
            <a:chOff x="5835891" y="4876006"/>
            <a:chExt cx="2919950" cy="200055"/>
          </a:xfrm>
        </p:grpSpPr>
        <p:sp>
          <p:nvSpPr>
            <p:cNvPr id="18" name="TextBox 54">
              <a:extLst>
                <a:ext uri="{FF2B5EF4-FFF2-40B4-BE49-F238E27FC236}">
                  <a16:creationId xmlns:a16="http://schemas.microsoft.com/office/drawing/2014/main" id="{A02A39C7-0403-4160-AF0F-1179FD91DA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3591" y="4876006"/>
              <a:ext cx="143446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kern="0" dirty="0">
                  <a:solidFill>
                    <a:srgbClr val="222223">
                      <a:lumMod val="75000"/>
                      <a:lumOff val="25000"/>
                    </a:srgbClr>
                  </a:solidFill>
                  <a:latin typeface="Calibri"/>
                  <a:cs typeface="+mn-cs"/>
                </a:rPr>
                <a:t>Augmentation significative (95%)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64DB6FC-DAAD-4CBE-B151-DFF3D8D2F99F}"/>
                </a:ext>
              </a:extLst>
            </p:cNvPr>
            <p:cNvGrpSpPr/>
            <p:nvPr/>
          </p:nvGrpSpPr>
          <p:grpSpPr>
            <a:xfrm>
              <a:off x="5835891" y="4922512"/>
              <a:ext cx="118976" cy="118976"/>
              <a:chOff x="3731385" y="5389270"/>
              <a:chExt cx="162000" cy="16200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B0E3BA2-374A-4D9C-8653-1B5441F69EBB}"/>
                  </a:ext>
                </a:extLst>
              </p:cNvPr>
              <p:cNvSpPr/>
              <p:nvPr/>
            </p:nvSpPr>
            <p:spPr>
              <a:xfrm>
                <a:off x="3731385" y="5389270"/>
                <a:ext cx="162000" cy="16200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Right 27">
                <a:extLst>
                  <a:ext uri="{FF2B5EF4-FFF2-40B4-BE49-F238E27FC236}">
                    <a16:creationId xmlns:a16="http://schemas.microsoft.com/office/drawing/2014/main" id="{15F81B04-4265-456D-BE67-41D630B06B13}"/>
                  </a:ext>
                </a:extLst>
              </p:cNvPr>
              <p:cNvSpPr/>
              <p:nvPr/>
            </p:nvSpPr>
            <p:spPr>
              <a:xfrm rot="18900000">
                <a:off x="3749974" y="5432985"/>
                <a:ext cx="124822" cy="74569"/>
              </a:xfrm>
              <a:prstGeom prst="rightArrow">
                <a:avLst>
                  <a:gd name="adj1" fmla="val 38166"/>
                  <a:gd name="adj2" fmla="val 8485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D09019A-6FF3-4EB4-9310-0B14222429F2}"/>
                </a:ext>
              </a:extLst>
            </p:cNvPr>
            <p:cNvGrpSpPr/>
            <p:nvPr/>
          </p:nvGrpSpPr>
          <p:grpSpPr>
            <a:xfrm>
              <a:off x="7235161" y="4922511"/>
              <a:ext cx="118976" cy="118976"/>
              <a:chOff x="4954811" y="5389269"/>
              <a:chExt cx="162000" cy="1620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EAAB1A8-9513-4E32-9D8C-573A06320062}"/>
                  </a:ext>
                </a:extLst>
              </p:cNvPr>
              <p:cNvSpPr/>
              <p:nvPr/>
            </p:nvSpPr>
            <p:spPr>
              <a:xfrm>
                <a:off x="4954811" y="5389269"/>
                <a:ext cx="162000" cy="162000"/>
              </a:xfrm>
              <a:prstGeom prst="ellipse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357ACDF9-6905-4A1F-9889-BEF0CA21DFA4}"/>
                  </a:ext>
                </a:extLst>
              </p:cNvPr>
              <p:cNvSpPr/>
              <p:nvPr/>
            </p:nvSpPr>
            <p:spPr>
              <a:xfrm rot="2700000">
                <a:off x="4973406" y="5432998"/>
                <a:ext cx="124823" cy="74569"/>
              </a:xfrm>
              <a:prstGeom prst="rightArrow">
                <a:avLst>
                  <a:gd name="adj1" fmla="val 38166"/>
                  <a:gd name="adj2" fmla="val 8485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" name="TextBox 66">
              <a:extLst>
                <a:ext uri="{FF2B5EF4-FFF2-40B4-BE49-F238E27FC236}">
                  <a16:creationId xmlns:a16="http://schemas.microsoft.com/office/drawing/2014/main" id="{A7E5C0EB-FDF9-4219-ABBB-4B930FF1E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1374" y="4876006"/>
              <a:ext cx="1434467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222223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Diminution </a:t>
              </a:r>
              <a:r>
                <a:rPr lang="en-US" sz="700" kern="0" dirty="0">
                  <a:solidFill>
                    <a:srgbClr val="222223">
                      <a:lumMod val="75000"/>
                      <a:lumOff val="25000"/>
                    </a:srgbClr>
                  </a:solidFill>
                  <a:latin typeface="Calibri"/>
                  <a:cs typeface="+mn-cs"/>
                </a:rPr>
                <a:t>significative (95%)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08FF037-DBFA-4578-99B5-F077D49C7B50}"/>
              </a:ext>
            </a:extLst>
          </p:cNvPr>
          <p:cNvGrpSpPr/>
          <p:nvPr/>
        </p:nvGrpSpPr>
        <p:grpSpPr>
          <a:xfrm>
            <a:off x="5245112" y="2829855"/>
            <a:ext cx="118976" cy="118976"/>
            <a:chOff x="3731385" y="5389270"/>
            <a:chExt cx="162000" cy="162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A9CF022-19C2-4CDF-B887-C495F5CAFF49}"/>
                </a:ext>
              </a:extLst>
            </p:cNvPr>
            <p:cNvSpPr/>
            <p:nvPr/>
          </p:nvSpPr>
          <p:spPr>
            <a:xfrm>
              <a:off x="3731385" y="5389270"/>
              <a:ext cx="162000" cy="16200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D4F23379-8CCE-4F20-AF41-65F5C75BFDDF}"/>
                </a:ext>
              </a:extLst>
            </p:cNvPr>
            <p:cNvSpPr/>
            <p:nvPr/>
          </p:nvSpPr>
          <p:spPr>
            <a:xfrm rot="18900000">
              <a:off x="3749974" y="5432985"/>
              <a:ext cx="124822" cy="74569"/>
            </a:xfrm>
            <a:prstGeom prst="rightArrow">
              <a:avLst>
                <a:gd name="adj1" fmla="val 38166"/>
                <a:gd name="adj2" fmla="val 848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ABBAEF4-0BE1-4E20-A0D2-C3791AA3FAAE}"/>
              </a:ext>
            </a:extLst>
          </p:cNvPr>
          <p:cNvGrpSpPr/>
          <p:nvPr/>
        </p:nvGrpSpPr>
        <p:grpSpPr>
          <a:xfrm>
            <a:off x="3655489" y="3389240"/>
            <a:ext cx="118976" cy="118976"/>
            <a:chOff x="4954811" y="5389269"/>
            <a:chExt cx="162000" cy="162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0635251-D76F-473D-AFD2-2B4A8D0A8DCF}"/>
                </a:ext>
              </a:extLst>
            </p:cNvPr>
            <p:cNvSpPr/>
            <p:nvPr/>
          </p:nvSpPr>
          <p:spPr>
            <a:xfrm>
              <a:off x="4954811" y="5389269"/>
              <a:ext cx="162000" cy="162000"/>
            </a:xfrm>
            <a:prstGeom prst="ellipse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06729D43-AD3C-4771-B190-F51A1F2462D7}"/>
                </a:ext>
              </a:extLst>
            </p:cNvPr>
            <p:cNvSpPr/>
            <p:nvPr/>
          </p:nvSpPr>
          <p:spPr>
            <a:xfrm rot="2700000">
              <a:off x="4973406" y="5432998"/>
              <a:ext cx="124823" cy="74569"/>
            </a:xfrm>
            <a:prstGeom prst="rightArrow">
              <a:avLst>
                <a:gd name="adj1" fmla="val 38166"/>
                <a:gd name="adj2" fmla="val 848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95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368" y="4249019"/>
            <a:ext cx="125290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186BE5-26B0-4F0E-A6A8-F331E4F14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7277077"/>
              </p:ext>
            </p:extLst>
          </p:nvPr>
        </p:nvGraphicFramePr>
        <p:xfrm>
          <a:off x="355443" y="1569741"/>
          <a:ext cx="774495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302C43C2-4369-4773-BA72-D066D73809C9}"/>
              </a:ext>
            </a:extLst>
          </p:cNvPr>
          <p:cNvSpPr txBox="1"/>
          <p:nvPr/>
        </p:nvSpPr>
        <p:spPr>
          <a:xfrm>
            <a:off x="506180" y="1131590"/>
            <a:ext cx="8103442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600" dirty="0">
                <a:solidFill>
                  <a:srgbClr val="002060"/>
                </a:solidFill>
              </a:rPr>
              <a:t>6 Belges sur 10 se tourneraient vers une habitation neuve et durable énergétiquement.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2E6DE7-7A9A-40BE-B4ED-069C9BAEA21D}"/>
              </a:ext>
            </a:extLst>
          </p:cNvPr>
          <p:cNvSpPr txBox="1"/>
          <p:nvPr/>
        </p:nvSpPr>
        <p:spPr>
          <a:xfrm>
            <a:off x="4211960" y="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7022" y="195486"/>
            <a:ext cx="8555517" cy="540060"/>
          </a:xfrm>
        </p:spPr>
        <p:txBody>
          <a:bodyPr/>
          <a:lstStyle/>
          <a:p>
            <a:r>
              <a:rPr lang="fr-FR" dirty="0"/>
              <a:t>Si vous deviez aujourd’hui changer/acheter une nouvelle habitation, vers quel type d’habitation porterait votre choix ? </a:t>
            </a:r>
            <a:endParaRPr lang="en-BE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2207EFD-D6B5-4152-9CA9-677E0AA87033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	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(n=1082)</a:t>
            </a:r>
          </a:p>
        </p:txBody>
      </p:sp>
    </p:spTree>
    <p:extLst>
      <p:ext uri="{BB962C8B-B14F-4D97-AF65-F5344CB8AC3E}">
        <p14:creationId xmlns:p14="http://schemas.microsoft.com/office/powerpoint/2010/main" val="2959701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18">
            <a:extLst>
              <a:ext uri="{FF2B5EF4-FFF2-40B4-BE49-F238E27FC236}">
                <a16:creationId xmlns:a16="http://schemas.microsoft.com/office/drawing/2014/main" id="{2CF4803F-5B38-44AE-A5D0-6D2387FF7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457141"/>
              </p:ext>
            </p:extLst>
          </p:nvPr>
        </p:nvGraphicFramePr>
        <p:xfrm>
          <a:off x="1008180" y="1681969"/>
          <a:ext cx="6264696" cy="346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140528" y="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B8347EF-3F43-4D45-8CC6-6AC70DC199D5}"/>
              </a:ext>
            </a:extLst>
          </p:cNvPr>
          <p:cNvSpPr txBox="1"/>
          <p:nvPr/>
        </p:nvSpPr>
        <p:spPr>
          <a:xfrm>
            <a:off x="2267744" y="3708545"/>
            <a:ext cx="703042" cy="31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NON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4DEACB0-1857-48F6-9B77-1CCF4F8D3C49}"/>
              </a:ext>
            </a:extLst>
          </p:cNvPr>
          <p:cNvSpPr txBox="1"/>
          <p:nvPr/>
        </p:nvSpPr>
        <p:spPr>
          <a:xfrm>
            <a:off x="5264530" y="2606542"/>
            <a:ext cx="753698" cy="31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OUI</a:t>
            </a: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239DAA4E-45DD-46F0-9604-E2BC2FA9A492}"/>
              </a:ext>
            </a:extLst>
          </p:cNvPr>
          <p:cNvSpPr txBox="1"/>
          <p:nvPr/>
        </p:nvSpPr>
        <p:spPr>
          <a:xfrm>
            <a:off x="501006" y="1059582"/>
            <a:ext cx="8103442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600" dirty="0">
                <a:solidFill>
                  <a:srgbClr val="002060"/>
                </a:solidFill>
              </a:rPr>
              <a:t>Seuls 4 Belges sur 10 considèrent leur habitation actuelle durable au niveau énergétique.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353E4C8-F8AE-4E8C-B51E-CFA34C79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231490"/>
            <a:ext cx="8416572" cy="540060"/>
          </a:xfrm>
        </p:spPr>
        <p:txBody>
          <a:bodyPr/>
          <a:lstStyle/>
          <a:p>
            <a:r>
              <a:rPr lang="fr-FR" dirty="0"/>
              <a:t>Selon vous, votre habitation actuelle peut-elle être considérée comme durable au sens énergétique du terme?</a:t>
            </a:r>
            <a:endParaRPr lang="fr-BE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C404D79-42A0-471D-8AF7-1FEFC94E82B6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	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(n=1082)</a:t>
            </a:r>
          </a:p>
        </p:txBody>
      </p:sp>
      <p:sp>
        <p:nvSpPr>
          <p:cNvPr id="18" name="ZoneTexte 28">
            <a:extLst>
              <a:ext uri="{FF2B5EF4-FFF2-40B4-BE49-F238E27FC236}">
                <a16:creationId xmlns:a16="http://schemas.microsoft.com/office/drawing/2014/main" id="{BF045079-9B77-40D9-96D4-19E473C27F81}"/>
              </a:ext>
            </a:extLst>
          </p:cNvPr>
          <p:cNvSpPr txBox="1"/>
          <p:nvPr/>
        </p:nvSpPr>
        <p:spPr>
          <a:xfrm>
            <a:off x="904813" y="1989632"/>
            <a:ext cx="2209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JE NE SAIS PAS</a:t>
            </a:r>
          </a:p>
        </p:txBody>
      </p:sp>
      <p:pic>
        <p:nvPicPr>
          <p:cNvPr id="19" name="Graphique 6" descr="Maison">
            <a:extLst>
              <a:ext uri="{FF2B5EF4-FFF2-40B4-BE49-F238E27FC236}">
                <a16:creationId xmlns:a16="http://schemas.microsoft.com/office/drawing/2014/main" id="{1122EEBB-F6E5-42FC-A437-466081E489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79912" y="2723645"/>
            <a:ext cx="569733" cy="56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69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18">
            <a:extLst>
              <a:ext uri="{FF2B5EF4-FFF2-40B4-BE49-F238E27FC236}">
                <a16:creationId xmlns:a16="http://schemas.microsoft.com/office/drawing/2014/main" id="{2CF4803F-5B38-44AE-A5D0-6D2387FF7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603139"/>
              </p:ext>
            </p:extLst>
          </p:nvPr>
        </p:nvGraphicFramePr>
        <p:xfrm>
          <a:off x="1008180" y="1681969"/>
          <a:ext cx="6264696" cy="346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140528" y="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B8347EF-3F43-4D45-8CC6-6AC70DC199D5}"/>
              </a:ext>
            </a:extLst>
          </p:cNvPr>
          <p:cNvSpPr txBox="1"/>
          <p:nvPr/>
        </p:nvSpPr>
        <p:spPr>
          <a:xfrm>
            <a:off x="2195736" y="3253385"/>
            <a:ext cx="703042" cy="31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NON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4DEACB0-1857-48F6-9B77-1CCF4F8D3C49}"/>
              </a:ext>
            </a:extLst>
          </p:cNvPr>
          <p:cNvSpPr txBox="1"/>
          <p:nvPr/>
        </p:nvSpPr>
        <p:spPr>
          <a:xfrm>
            <a:off x="5024861" y="2064822"/>
            <a:ext cx="753698" cy="31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OUI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C6B6EC6-11F1-43C0-A369-47ED42874A07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	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Propriétaires (n=707)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353E4C8-F8AE-4E8C-B51E-CFA34C79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375506"/>
            <a:ext cx="8416572" cy="540060"/>
          </a:xfrm>
        </p:spPr>
        <p:txBody>
          <a:bodyPr/>
          <a:lstStyle/>
          <a:p>
            <a:r>
              <a:rPr lang="fr-FR" dirty="0"/>
              <a:t>Envisagez-vous de rendre votre habitation plus durable ?</a:t>
            </a:r>
            <a:endParaRPr lang="fr-BE" dirty="0"/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33BAB586-E851-49C4-8655-34A05E7FB54C}"/>
              </a:ext>
            </a:extLst>
          </p:cNvPr>
          <p:cNvSpPr txBox="1"/>
          <p:nvPr/>
        </p:nvSpPr>
        <p:spPr>
          <a:xfrm>
            <a:off x="506180" y="1131590"/>
            <a:ext cx="8103442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600" dirty="0">
                <a:solidFill>
                  <a:srgbClr val="002060"/>
                </a:solidFill>
              </a:rPr>
              <a:t>La moitié des propriétaires envisagent de rendre leur habitation plus durable. 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9" name="Graphique 6" descr="Maison">
            <a:extLst>
              <a:ext uri="{FF2B5EF4-FFF2-40B4-BE49-F238E27FC236}">
                <a16:creationId xmlns:a16="http://schemas.microsoft.com/office/drawing/2014/main" id="{5D38FF64-F98D-4B67-852C-AC176F8BC7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79912" y="2723645"/>
            <a:ext cx="569733" cy="56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2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D913-6C0B-FE4C-97C0-1A4F6EA860F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5906" y="521796"/>
            <a:ext cx="7604534" cy="342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 anchorCtr="0">
            <a:noAutofit/>
          </a:bodyPr>
          <a:lstStyle/>
          <a:p>
            <a:pPr defTabSz="309563" hangingPunct="0">
              <a:lnSpc>
                <a:spcPct val="110000"/>
              </a:lnSpc>
              <a:buSzPct val="75000"/>
            </a:pPr>
            <a:r>
              <a:rPr lang="fr-FR" sz="2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ITC Lubalin Graph Std" panose="020B0604020202020204" charset="0"/>
              </a:rPr>
              <a:t>Ordre du jour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8174" y="2075447"/>
            <a:ext cx="342900" cy="342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 anchorCtr="0">
            <a:normAutofit/>
          </a:bodyPr>
          <a:lstStyle/>
          <a:p>
            <a:pPr marL="257175" indent="-257175" defTabSz="309563" hangingPunct="0">
              <a:lnSpc>
                <a:spcPct val="110000"/>
              </a:lnSpc>
              <a:buSzPct val="75000"/>
              <a:buFont typeface="Arial"/>
              <a:buChar char="•"/>
            </a:pPr>
            <a:endParaRPr lang="en-US" sz="1950" dirty="0" err="1">
              <a:solidFill>
                <a:srgbClr val="000000"/>
              </a:solidFill>
              <a:sym typeface="Helvetica Neue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568568" y="1249406"/>
            <a:ext cx="8006864" cy="30963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BE" sz="1600" dirty="0"/>
              <a:t>Introduction et présentation des résultats de l’Observatoire  « Les Belges et l’immobilier : entre durabilité et digitalisation de l’habitat»  par Cédric Matte, Directeur Général du Marché </a:t>
            </a:r>
            <a:r>
              <a:rPr lang="fr-BE" sz="1600" dirty="0" err="1"/>
              <a:t>Retail</a:t>
            </a:r>
            <a:r>
              <a:rPr lang="fr-BE" sz="1600" dirty="0"/>
              <a:t> chez CBC</a:t>
            </a:r>
          </a:p>
          <a:p>
            <a:pPr>
              <a:lnSpc>
                <a:spcPct val="150000"/>
              </a:lnSpc>
            </a:pPr>
            <a:r>
              <a:rPr lang="fr-BE" sz="1600" dirty="0"/>
              <a:t>Eclairage académique par André De </a:t>
            </a:r>
            <a:r>
              <a:rPr lang="fr-BE" sz="1600" dirty="0" err="1"/>
              <a:t>Herde</a:t>
            </a:r>
            <a:r>
              <a:rPr lang="fr-BE" sz="1600" dirty="0"/>
              <a:t>, Professeur émérite de la Faculté d'architecture de l'</a:t>
            </a:r>
            <a:r>
              <a:rPr lang="fr-BE" sz="1600" dirty="0" err="1"/>
              <a:t>UCLouvain</a:t>
            </a:r>
            <a:endParaRPr lang="fr-BE" sz="1600" dirty="0"/>
          </a:p>
          <a:p>
            <a:pPr>
              <a:lnSpc>
                <a:spcPct val="150000"/>
              </a:lnSpc>
            </a:pPr>
            <a:r>
              <a:rPr lang="fr-BE" sz="1600" dirty="0"/>
              <a:t>Lunch et questions / réponses</a:t>
            </a:r>
          </a:p>
          <a:p>
            <a:pPr>
              <a:lnSpc>
                <a:spcPct val="150000"/>
              </a:lnSpc>
            </a:pPr>
            <a:endParaRPr lang="fr-BE" sz="1600" dirty="0"/>
          </a:p>
          <a:p>
            <a:pPr marL="0" indent="0">
              <a:lnSpc>
                <a:spcPct val="150000"/>
              </a:lnSpc>
              <a:buNone/>
            </a:pPr>
            <a:endParaRPr lang="fr-FR" sz="1350" dirty="0"/>
          </a:p>
          <a:p>
            <a:pPr marL="428625" indent="-428625">
              <a:buFont typeface="Wingdings" charset="2"/>
              <a:buChar char="§"/>
            </a:pP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134039963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368" y="4249019"/>
            <a:ext cx="125290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186BE5-26B0-4F0E-A6A8-F331E4F14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8535252"/>
              </p:ext>
            </p:extLst>
          </p:nvPr>
        </p:nvGraphicFramePr>
        <p:xfrm>
          <a:off x="355443" y="1569741"/>
          <a:ext cx="5656717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302C43C2-4369-4773-BA72-D066D73809C9}"/>
              </a:ext>
            </a:extLst>
          </p:cNvPr>
          <p:cNvSpPr txBox="1"/>
          <p:nvPr/>
        </p:nvSpPr>
        <p:spPr>
          <a:xfrm>
            <a:off x="506180" y="1131590"/>
            <a:ext cx="8103442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Les </a:t>
            </a:r>
            <a:r>
              <a:rPr lang="fr-BE" sz="1600" dirty="0">
                <a:solidFill>
                  <a:srgbClr val="002060"/>
                </a:solidFill>
              </a:rPr>
              <a:t>propriétaires choisiront, dans 1 cas sur 2,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d’isoler leur habitation pour augmenter sa durabilité.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2E6DE7-7A9A-40BE-B4ED-069C9BAEA21D}"/>
              </a:ext>
            </a:extLst>
          </p:cNvPr>
          <p:cNvSpPr txBox="1"/>
          <p:nvPr/>
        </p:nvSpPr>
        <p:spPr>
          <a:xfrm>
            <a:off x="4211960" y="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7022" y="267494"/>
            <a:ext cx="8710246" cy="540060"/>
          </a:xfrm>
        </p:spPr>
        <p:txBody>
          <a:bodyPr/>
          <a:lstStyle/>
          <a:p>
            <a:r>
              <a:rPr lang="fr-FR" dirty="0"/>
              <a:t>Via quel(s) moyen(s) envisagez-vous de rendre votre habitation plus durable ?</a:t>
            </a:r>
            <a:endParaRPr lang="en-BE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29D9FBD-F7D2-4534-A2D8-32E0465EAE61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	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Propriétaires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envisagent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rendre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leur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habitation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plus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durable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(n=356)</a:t>
            </a:r>
          </a:p>
        </p:txBody>
      </p:sp>
    </p:spTree>
    <p:extLst>
      <p:ext uri="{BB962C8B-B14F-4D97-AF65-F5344CB8AC3E}">
        <p14:creationId xmlns:p14="http://schemas.microsoft.com/office/powerpoint/2010/main" val="843219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18">
            <a:extLst>
              <a:ext uri="{FF2B5EF4-FFF2-40B4-BE49-F238E27FC236}">
                <a16:creationId xmlns:a16="http://schemas.microsoft.com/office/drawing/2014/main" id="{2CF4803F-5B38-44AE-A5D0-6D2387FF7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549247"/>
              </p:ext>
            </p:extLst>
          </p:nvPr>
        </p:nvGraphicFramePr>
        <p:xfrm>
          <a:off x="1008180" y="1681969"/>
          <a:ext cx="6264696" cy="346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140528" y="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B8347EF-3F43-4D45-8CC6-6AC70DC199D5}"/>
              </a:ext>
            </a:extLst>
          </p:cNvPr>
          <p:cNvSpPr txBox="1"/>
          <p:nvPr/>
        </p:nvSpPr>
        <p:spPr>
          <a:xfrm>
            <a:off x="2195736" y="3253385"/>
            <a:ext cx="703042" cy="31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NON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4DEACB0-1857-48F6-9B77-1CCF4F8D3C49}"/>
              </a:ext>
            </a:extLst>
          </p:cNvPr>
          <p:cNvSpPr txBox="1"/>
          <p:nvPr/>
        </p:nvSpPr>
        <p:spPr>
          <a:xfrm>
            <a:off x="5220072" y="2230869"/>
            <a:ext cx="753698" cy="31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OUI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353E4C8-F8AE-4E8C-B51E-CFA34C79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195486"/>
            <a:ext cx="8416572" cy="540060"/>
          </a:xfrm>
        </p:spPr>
        <p:txBody>
          <a:bodyPr/>
          <a:lstStyle/>
          <a:p>
            <a:r>
              <a:rPr lang="fr-FR" dirty="0"/>
              <a:t>Saviez-vous que d'ici 2050, les habitations devront atteindre en moyenne le label ‘PEB A’ c’est-à-dire la classe la plus économe en énergie?</a:t>
            </a:r>
            <a:endParaRPr lang="fr-BE" dirty="0"/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33BAB586-E851-49C4-8655-34A05E7FB54C}"/>
              </a:ext>
            </a:extLst>
          </p:cNvPr>
          <p:cNvSpPr txBox="1"/>
          <p:nvPr/>
        </p:nvSpPr>
        <p:spPr>
          <a:xfrm>
            <a:off x="506180" y="1131590"/>
            <a:ext cx="8172000" cy="338400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 tiers des (futurs) propriétaires est au courant que le PEB A sera obligatoire d’ici 2050.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6D3ECA4-CE57-4318-870F-FEDD9422A403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	</a:t>
            </a:r>
            <a:r>
              <a:rPr lang="nl-BE" sz="900" dirty="0" err="1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Propriétaires</a:t>
            </a:r>
            <a:r>
              <a:rPr lang="nl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futurs propriétaires (n=953)</a:t>
            </a:r>
          </a:p>
        </p:txBody>
      </p:sp>
      <p:pic>
        <p:nvPicPr>
          <p:cNvPr id="18" name="Graphique 6" descr="Maison">
            <a:extLst>
              <a:ext uri="{FF2B5EF4-FFF2-40B4-BE49-F238E27FC236}">
                <a16:creationId xmlns:a16="http://schemas.microsoft.com/office/drawing/2014/main" id="{7A93C21A-4057-40CE-B838-96F71E70E3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79912" y="2723645"/>
            <a:ext cx="569733" cy="56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24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708"/>
            <a:ext cx="9144000" cy="5143500"/>
          </a:xfrm>
          <a:prstGeom prst="rect">
            <a:avLst/>
          </a:prstGeom>
          <a:solidFill>
            <a:srgbClr val="14B2E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05288F-EA8A-4003-9B09-FB96D698812A}"/>
              </a:ext>
            </a:extLst>
          </p:cNvPr>
          <p:cNvSpPr txBox="1"/>
          <p:nvPr/>
        </p:nvSpPr>
        <p:spPr>
          <a:xfrm>
            <a:off x="-108520" y="1851670"/>
            <a:ext cx="914400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Lubalin Graph Std" panose="02060703020205020404" pitchFamily="18" charset="0"/>
                <a:ea typeface="+mn-ea"/>
                <a:cs typeface="Verdana"/>
              </a:rPr>
              <a:t>Les Belges et la digitalisation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Lubalin Graph Std" panose="02060703020205020404" pitchFamily="18" charset="0"/>
                <a:ea typeface="+mn-ea"/>
                <a:cs typeface="Verdana"/>
              </a:rPr>
              <a:t>du marché immobilier</a:t>
            </a:r>
          </a:p>
        </p:txBody>
      </p:sp>
    </p:spTree>
    <p:extLst>
      <p:ext uri="{BB962C8B-B14F-4D97-AF65-F5344CB8AC3E}">
        <p14:creationId xmlns:p14="http://schemas.microsoft.com/office/powerpoint/2010/main" val="884625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368" y="4249019"/>
            <a:ext cx="125290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186BE5-26B0-4F0E-A6A8-F331E4F14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404410"/>
              </p:ext>
            </p:extLst>
          </p:nvPr>
        </p:nvGraphicFramePr>
        <p:xfrm>
          <a:off x="6733" y="1500983"/>
          <a:ext cx="7589604" cy="322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302C43C2-4369-4773-BA72-D066D73809C9}"/>
              </a:ext>
            </a:extLst>
          </p:cNvPr>
          <p:cNvSpPr txBox="1"/>
          <p:nvPr/>
        </p:nvSpPr>
        <p:spPr>
          <a:xfrm>
            <a:off x="467544" y="987574"/>
            <a:ext cx="8103442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Les sites en ligne sont privilégiés par plus de 6</a:t>
            </a:r>
            <a:r>
              <a:rPr lang="fr-BE" sz="1600" dirty="0">
                <a:solidFill>
                  <a:srgbClr val="002060"/>
                </a:solidFill>
              </a:rPr>
              <a:t> Belges sur 10 dans leurs recherches immobilières.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2E6DE7-7A9A-40BE-B4ED-069C9BAEA21D}"/>
              </a:ext>
            </a:extLst>
          </p:cNvPr>
          <p:cNvSpPr txBox="1"/>
          <p:nvPr/>
        </p:nvSpPr>
        <p:spPr>
          <a:xfrm>
            <a:off x="4211960" y="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7022" y="267494"/>
            <a:ext cx="8710246" cy="540060"/>
          </a:xfrm>
        </p:spPr>
        <p:txBody>
          <a:bodyPr/>
          <a:lstStyle/>
          <a:p>
            <a:r>
              <a:rPr lang="fr-BE" dirty="0"/>
              <a:t>Actuellement, quel est, selon vous, le meilleur moyen de rechercher un bien immobilier ?</a:t>
            </a:r>
            <a:endParaRPr lang="en-BE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2207EFD-D6B5-4152-9CA9-677E0AA87033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	</a:t>
            </a:r>
            <a:r>
              <a:rPr lang="nl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(n=1082)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DEBAF3-072E-4AFF-A84A-5977F87BC493}"/>
              </a:ext>
            </a:extLst>
          </p:cNvPr>
          <p:cNvGrpSpPr/>
          <p:nvPr/>
        </p:nvGrpSpPr>
        <p:grpSpPr>
          <a:xfrm>
            <a:off x="5580112" y="4876006"/>
            <a:ext cx="2919950" cy="200055"/>
            <a:chOff x="5835891" y="4876006"/>
            <a:chExt cx="2919950" cy="200055"/>
          </a:xfrm>
        </p:grpSpPr>
        <p:sp>
          <p:nvSpPr>
            <p:cNvPr id="16" name="TextBox 54">
              <a:extLst>
                <a:ext uri="{FF2B5EF4-FFF2-40B4-BE49-F238E27FC236}">
                  <a16:creationId xmlns:a16="http://schemas.microsoft.com/office/drawing/2014/main" id="{DF96D279-7F07-438A-B282-5305A1743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3591" y="4876006"/>
              <a:ext cx="143446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kern="0" dirty="0">
                  <a:solidFill>
                    <a:srgbClr val="222223">
                      <a:lumMod val="75000"/>
                      <a:lumOff val="25000"/>
                    </a:srgbClr>
                  </a:solidFill>
                  <a:latin typeface="Calibri"/>
                  <a:cs typeface="+mn-cs"/>
                </a:rPr>
                <a:t>Augmentation significative (95%)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CF03FF-26E1-4E7F-8631-2239F573D936}"/>
                </a:ext>
              </a:extLst>
            </p:cNvPr>
            <p:cNvGrpSpPr/>
            <p:nvPr/>
          </p:nvGrpSpPr>
          <p:grpSpPr>
            <a:xfrm>
              <a:off x="5835891" y="4922512"/>
              <a:ext cx="118976" cy="118976"/>
              <a:chOff x="3731385" y="5389270"/>
              <a:chExt cx="162000" cy="162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B8B1843-3A8E-496F-A73B-A6B599168412}"/>
                  </a:ext>
                </a:extLst>
              </p:cNvPr>
              <p:cNvSpPr/>
              <p:nvPr/>
            </p:nvSpPr>
            <p:spPr>
              <a:xfrm>
                <a:off x="3731385" y="5389270"/>
                <a:ext cx="162000" cy="16200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Arrow: Right 22">
                <a:extLst>
                  <a:ext uri="{FF2B5EF4-FFF2-40B4-BE49-F238E27FC236}">
                    <a16:creationId xmlns:a16="http://schemas.microsoft.com/office/drawing/2014/main" id="{25DA26FB-95E3-4ACA-A4EF-97DA0BFF5CBB}"/>
                  </a:ext>
                </a:extLst>
              </p:cNvPr>
              <p:cNvSpPr/>
              <p:nvPr/>
            </p:nvSpPr>
            <p:spPr>
              <a:xfrm rot="18900000">
                <a:off x="3749974" y="5432985"/>
                <a:ext cx="124822" cy="74569"/>
              </a:xfrm>
              <a:prstGeom prst="rightArrow">
                <a:avLst>
                  <a:gd name="adj1" fmla="val 38166"/>
                  <a:gd name="adj2" fmla="val 8485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3A549BE-E783-48D0-BEDE-D975D3BB9F1C}"/>
                </a:ext>
              </a:extLst>
            </p:cNvPr>
            <p:cNvGrpSpPr/>
            <p:nvPr/>
          </p:nvGrpSpPr>
          <p:grpSpPr>
            <a:xfrm>
              <a:off x="7235161" y="4922511"/>
              <a:ext cx="118976" cy="118976"/>
              <a:chOff x="4954811" y="5389269"/>
              <a:chExt cx="162000" cy="1620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4186D3C-7257-43BC-935F-3C62DD0EC928}"/>
                  </a:ext>
                </a:extLst>
              </p:cNvPr>
              <p:cNvSpPr/>
              <p:nvPr/>
            </p:nvSpPr>
            <p:spPr>
              <a:xfrm>
                <a:off x="4954811" y="5389269"/>
                <a:ext cx="162000" cy="162000"/>
              </a:xfrm>
              <a:prstGeom prst="ellipse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Arrow: Right 20">
                <a:extLst>
                  <a:ext uri="{FF2B5EF4-FFF2-40B4-BE49-F238E27FC236}">
                    <a16:creationId xmlns:a16="http://schemas.microsoft.com/office/drawing/2014/main" id="{3CEE9F5C-5870-470E-9581-85566480891F}"/>
                  </a:ext>
                </a:extLst>
              </p:cNvPr>
              <p:cNvSpPr/>
              <p:nvPr/>
            </p:nvSpPr>
            <p:spPr>
              <a:xfrm rot="2700000">
                <a:off x="4973406" y="5432998"/>
                <a:ext cx="124823" cy="74569"/>
              </a:xfrm>
              <a:prstGeom prst="rightArrow">
                <a:avLst>
                  <a:gd name="adj1" fmla="val 38166"/>
                  <a:gd name="adj2" fmla="val 8485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66">
              <a:extLst>
                <a:ext uri="{FF2B5EF4-FFF2-40B4-BE49-F238E27FC236}">
                  <a16:creationId xmlns:a16="http://schemas.microsoft.com/office/drawing/2014/main" id="{26CEE2AB-667C-4A3A-A6AD-8CF709E33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1374" y="4876006"/>
              <a:ext cx="1434467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222223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Diminution </a:t>
              </a:r>
              <a:r>
                <a:rPr lang="en-US" sz="700" kern="0" dirty="0">
                  <a:solidFill>
                    <a:srgbClr val="222223">
                      <a:lumMod val="75000"/>
                      <a:lumOff val="25000"/>
                    </a:srgbClr>
                  </a:solidFill>
                  <a:latin typeface="Calibri"/>
                  <a:cs typeface="+mn-cs"/>
                </a:rPr>
                <a:t>significative (95%)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32A9E7-D778-400B-897A-4DFC86ED3DAF}"/>
              </a:ext>
            </a:extLst>
          </p:cNvPr>
          <p:cNvGrpSpPr/>
          <p:nvPr/>
        </p:nvGrpSpPr>
        <p:grpSpPr>
          <a:xfrm>
            <a:off x="4283968" y="3867894"/>
            <a:ext cx="118976" cy="118976"/>
            <a:chOff x="4954811" y="5389269"/>
            <a:chExt cx="162000" cy="162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21CB78E-911C-4FDA-8435-FAA5CAE1E79E}"/>
                </a:ext>
              </a:extLst>
            </p:cNvPr>
            <p:cNvSpPr/>
            <p:nvPr/>
          </p:nvSpPr>
          <p:spPr>
            <a:xfrm>
              <a:off x="4954811" y="5389269"/>
              <a:ext cx="162000" cy="162000"/>
            </a:xfrm>
            <a:prstGeom prst="ellipse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DCAE8854-479A-4950-99C6-D345CF55662C}"/>
                </a:ext>
              </a:extLst>
            </p:cNvPr>
            <p:cNvSpPr/>
            <p:nvPr/>
          </p:nvSpPr>
          <p:spPr>
            <a:xfrm rot="2700000">
              <a:off x="4973406" y="5432998"/>
              <a:ext cx="124823" cy="74569"/>
            </a:xfrm>
            <a:prstGeom prst="rightArrow">
              <a:avLst>
                <a:gd name="adj1" fmla="val 38166"/>
                <a:gd name="adj2" fmla="val 848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1162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368" y="4249019"/>
            <a:ext cx="125290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186BE5-26B0-4F0E-A6A8-F331E4F14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4139860"/>
              </p:ext>
            </p:extLst>
          </p:nvPr>
        </p:nvGraphicFramePr>
        <p:xfrm>
          <a:off x="502310" y="1553261"/>
          <a:ext cx="8863088" cy="3200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302C43C2-4369-4773-BA72-D066D73809C9}"/>
              </a:ext>
            </a:extLst>
          </p:cNvPr>
          <p:cNvSpPr txBox="1"/>
          <p:nvPr/>
        </p:nvSpPr>
        <p:spPr>
          <a:xfrm>
            <a:off x="467544" y="987574"/>
            <a:ext cx="8103442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600" dirty="0">
                <a:solidFill>
                  <a:srgbClr val="002060"/>
                </a:solidFill>
              </a:rPr>
              <a:t>4 (futurs) propriétaires sur 10 recherchent le meilleur financement en contactant plusieurs banques.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2E6DE7-7A9A-40BE-B4ED-069C9BAEA21D}"/>
              </a:ext>
            </a:extLst>
          </p:cNvPr>
          <p:cNvSpPr txBox="1"/>
          <p:nvPr/>
        </p:nvSpPr>
        <p:spPr>
          <a:xfrm>
            <a:off x="4211960" y="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7022" y="267494"/>
            <a:ext cx="8143964" cy="540060"/>
          </a:xfrm>
        </p:spPr>
        <p:txBody>
          <a:bodyPr/>
          <a:lstStyle/>
          <a:p>
            <a:r>
              <a:rPr lang="fr-BE" dirty="0"/>
              <a:t>De quelle façon rechercheriez-vous/avez-vous recherché le meilleur financement de votre habitation ?</a:t>
            </a:r>
            <a:endParaRPr lang="en-BE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756A937-66B8-469D-B1ED-5C7B522B8C38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	</a:t>
            </a:r>
            <a:r>
              <a:rPr lang="nl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propriétaires et futurs propriétaires (n=953)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9F4385F-3C2E-423E-B32B-8501E6071326}"/>
              </a:ext>
            </a:extLst>
          </p:cNvPr>
          <p:cNvSpPr txBox="1"/>
          <p:nvPr/>
        </p:nvSpPr>
        <p:spPr>
          <a:xfrm>
            <a:off x="7090649" y="3671816"/>
            <a:ext cx="31583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>
                <a:solidFill>
                  <a:srgbClr val="14B2E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Contact: 73% </a:t>
            </a:r>
          </a:p>
          <a:p>
            <a:r>
              <a:rPr lang="fr-BE" sz="900" dirty="0">
                <a:solidFill>
                  <a:srgbClr val="14B2E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(76% parmi les proprios)</a:t>
            </a:r>
          </a:p>
          <a:p>
            <a:r>
              <a:rPr lang="fr-BE" sz="1400" b="1" dirty="0">
                <a:solidFill>
                  <a:srgbClr val="92D1E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ligne: 39% </a:t>
            </a:r>
            <a:r>
              <a:rPr lang="fr-BE" sz="1200" b="1" dirty="0">
                <a:solidFill>
                  <a:srgbClr val="92D1E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fr-BE" sz="900" dirty="0">
                <a:solidFill>
                  <a:srgbClr val="92D1E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(49% parmi les futurs proprios)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38560E-4ACA-41C6-A451-050FDA4491A7}"/>
              </a:ext>
            </a:extLst>
          </p:cNvPr>
          <p:cNvGrpSpPr/>
          <p:nvPr/>
        </p:nvGrpSpPr>
        <p:grpSpPr>
          <a:xfrm>
            <a:off x="5580112" y="4876006"/>
            <a:ext cx="2919950" cy="200055"/>
            <a:chOff x="5835891" y="4876006"/>
            <a:chExt cx="2919950" cy="200055"/>
          </a:xfrm>
        </p:grpSpPr>
        <p:sp>
          <p:nvSpPr>
            <p:cNvPr id="17" name="TextBox 54">
              <a:extLst>
                <a:ext uri="{FF2B5EF4-FFF2-40B4-BE49-F238E27FC236}">
                  <a16:creationId xmlns:a16="http://schemas.microsoft.com/office/drawing/2014/main" id="{FDBFAFB3-34EA-4A07-9B97-F96B1FA9D9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3591" y="4876006"/>
              <a:ext cx="143446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kern="0" dirty="0">
                  <a:solidFill>
                    <a:srgbClr val="222223">
                      <a:lumMod val="75000"/>
                      <a:lumOff val="25000"/>
                    </a:srgbClr>
                  </a:solidFill>
                  <a:latin typeface="Calibri"/>
                  <a:cs typeface="+mn-cs"/>
                </a:rPr>
                <a:t>Augmentation significative (95%)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67788AE-D7BF-4DC0-87E3-4915CF39AEC5}"/>
                </a:ext>
              </a:extLst>
            </p:cNvPr>
            <p:cNvGrpSpPr/>
            <p:nvPr/>
          </p:nvGrpSpPr>
          <p:grpSpPr>
            <a:xfrm>
              <a:off x="5835891" y="4922512"/>
              <a:ext cx="118976" cy="118976"/>
              <a:chOff x="3731385" y="5389270"/>
              <a:chExt cx="162000" cy="16200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9C3183E-E080-4629-85D7-E5BFB38DBD34}"/>
                  </a:ext>
                </a:extLst>
              </p:cNvPr>
              <p:cNvSpPr/>
              <p:nvPr/>
            </p:nvSpPr>
            <p:spPr>
              <a:xfrm>
                <a:off x="3731385" y="5389270"/>
                <a:ext cx="162000" cy="16200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Arrow: Right 23">
                <a:extLst>
                  <a:ext uri="{FF2B5EF4-FFF2-40B4-BE49-F238E27FC236}">
                    <a16:creationId xmlns:a16="http://schemas.microsoft.com/office/drawing/2014/main" id="{A78589B9-C75A-4F45-888B-1DC5FF6702C6}"/>
                  </a:ext>
                </a:extLst>
              </p:cNvPr>
              <p:cNvSpPr/>
              <p:nvPr/>
            </p:nvSpPr>
            <p:spPr>
              <a:xfrm rot="18900000">
                <a:off x="3749974" y="5432985"/>
                <a:ext cx="124822" cy="74569"/>
              </a:xfrm>
              <a:prstGeom prst="rightArrow">
                <a:avLst>
                  <a:gd name="adj1" fmla="val 38166"/>
                  <a:gd name="adj2" fmla="val 8485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5D685CC-4418-4677-95C9-94A04734E335}"/>
                </a:ext>
              </a:extLst>
            </p:cNvPr>
            <p:cNvGrpSpPr/>
            <p:nvPr/>
          </p:nvGrpSpPr>
          <p:grpSpPr>
            <a:xfrm>
              <a:off x="7235161" y="4922511"/>
              <a:ext cx="118976" cy="118976"/>
              <a:chOff x="4954811" y="5389269"/>
              <a:chExt cx="162000" cy="1620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BDA9356-C097-4FFB-A769-3A3B0D5FA9F7}"/>
                  </a:ext>
                </a:extLst>
              </p:cNvPr>
              <p:cNvSpPr/>
              <p:nvPr/>
            </p:nvSpPr>
            <p:spPr>
              <a:xfrm>
                <a:off x="4954811" y="5389269"/>
                <a:ext cx="162000" cy="162000"/>
              </a:xfrm>
              <a:prstGeom prst="ellipse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Arrow: Right 21">
                <a:extLst>
                  <a:ext uri="{FF2B5EF4-FFF2-40B4-BE49-F238E27FC236}">
                    <a16:creationId xmlns:a16="http://schemas.microsoft.com/office/drawing/2014/main" id="{9CCC1537-7467-4095-A9FA-DECBA470F457}"/>
                  </a:ext>
                </a:extLst>
              </p:cNvPr>
              <p:cNvSpPr/>
              <p:nvPr/>
            </p:nvSpPr>
            <p:spPr>
              <a:xfrm rot="2700000">
                <a:off x="4973406" y="5432998"/>
                <a:ext cx="124823" cy="74569"/>
              </a:xfrm>
              <a:prstGeom prst="rightArrow">
                <a:avLst>
                  <a:gd name="adj1" fmla="val 38166"/>
                  <a:gd name="adj2" fmla="val 8485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66">
              <a:extLst>
                <a:ext uri="{FF2B5EF4-FFF2-40B4-BE49-F238E27FC236}">
                  <a16:creationId xmlns:a16="http://schemas.microsoft.com/office/drawing/2014/main" id="{14C4FB7F-2D43-4A86-89E2-EB51CF170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1374" y="4876006"/>
              <a:ext cx="1434467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222223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Diminution </a:t>
              </a:r>
              <a:r>
                <a:rPr lang="en-US" sz="700" kern="0" dirty="0">
                  <a:solidFill>
                    <a:srgbClr val="222223">
                      <a:lumMod val="75000"/>
                      <a:lumOff val="25000"/>
                    </a:srgbClr>
                  </a:solidFill>
                  <a:latin typeface="Calibri"/>
                  <a:cs typeface="+mn-cs"/>
                </a:rPr>
                <a:t>significative (95%)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6EA4B7-2FDF-48AB-A863-E8EF5D2C152C}"/>
              </a:ext>
            </a:extLst>
          </p:cNvPr>
          <p:cNvGrpSpPr/>
          <p:nvPr/>
        </p:nvGrpSpPr>
        <p:grpSpPr>
          <a:xfrm>
            <a:off x="5796136" y="3452176"/>
            <a:ext cx="118976" cy="118976"/>
            <a:chOff x="4954811" y="5389269"/>
            <a:chExt cx="162000" cy="162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52203C-3591-41EC-AF9B-010A5CBB0E5F}"/>
                </a:ext>
              </a:extLst>
            </p:cNvPr>
            <p:cNvSpPr/>
            <p:nvPr/>
          </p:nvSpPr>
          <p:spPr>
            <a:xfrm>
              <a:off x="4954811" y="5389269"/>
              <a:ext cx="162000" cy="162000"/>
            </a:xfrm>
            <a:prstGeom prst="ellipse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A5EB62D0-A11A-42CF-9D6F-6A7A4D3FF27D}"/>
                </a:ext>
              </a:extLst>
            </p:cNvPr>
            <p:cNvSpPr/>
            <p:nvPr/>
          </p:nvSpPr>
          <p:spPr>
            <a:xfrm rot="2700000">
              <a:off x="4973406" y="5432998"/>
              <a:ext cx="124823" cy="74569"/>
            </a:xfrm>
            <a:prstGeom prst="rightArrow">
              <a:avLst>
                <a:gd name="adj1" fmla="val 38166"/>
                <a:gd name="adj2" fmla="val 848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3714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8BC0E-B79A-435B-A7D7-49D434497B1F}"/>
              </a:ext>
            </a:extLst>
          </p:cNvPr>
          <p:cNvSpPr/>
          <p:nvPr/>
        </p:nvSpPr>
        <p:spPr>
          <a:xfrm>
            <a:off x="251520" y="1975564"/>
            <a:ext cx="1455617" cy="1316266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43DE4DB-64A0-49A0-BCB3-44B9584B5B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534398"/>
              </p:ext>
            </p:extLst>
          </p:nvPr>
        </p:nvGraphicFramePr>
        <p:xfrm>
          <a:off x="-42066" y="1953498"/>
          <a:ext cx="2151856" cy="1697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Chart 18">
            <a:extLst>
              <a:ext uri="{FF2B5EF4-FFF2-40B4-BE49-F238E27FC236}">
                <a16:creationId xmlns:a16="http://schemas.microsoft.com/office/drawing/2014/main" id="{2CF4803F-5B38-44AE-A5D0-6D2387FF7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913993"/>
              </p:ext>
            </p:extLst>
          </p:nvPr>
        </p:nvGraphicFramePr>
        <p:xfrm>
          <a:off x="1619672" y="1844069"/>
          <a:ext cx="6264696" cy="346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140528" y="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B8347EF-3F43-4D45-8CC6-6AC70DC199D5}"/>
              </a:ext>
            </a:extLst>
          </p:cNvPr>
          <p:cNvSpPr txBox="1"/>
          <p:nvPr/>
        </p:nvSpPr>
        <p:spPr>
          <a:xfrm>
            <a:off x="2906939" y="2642918"/>
            <a:ext cx="703042" cy="31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NON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4DEACB0-1857-48F6-9B77-1CCF4F8D3C49}"/>
              </a:ext>
            </a:extLst>
          </p:cNvPr>
          <p:cNvSpPr txBox="1"/>
          <p:nvPr/>
        </p:nvSpPr>
        <p:spPr>
          <a:xfrm>
            <a:off x="5609645" y="2172669"/>
            <a:ext cx="753698" cy="31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OUI</a:t>
            </a: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239DAA4E-45DD-46F0-9604-E2BC2FA9A492}"/>
              </a:ext>
            </a:extLst>
          </p:cNvPr>
          <p:cNvSpPr txBox="1"/>
          <p:nvPr/>
        </p:nvSpPr>
        <p:spPr>
          <a:xfrm>
            <a:off x="502561" y="1059582"/>
            <a:ext cx="8103442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1600" dirty="0">
                <a:solidFill>
                  <a:srgbClr val="002060"/>
                </a:solidFill>
              </a:rPr>
              <a:t>A l’avenir, 1/3 des (futurs) propriétaires seraient prêts à souscrire un crédit hypothécaire de A à Z en ligne, une tendance encore plus marquée chez les jeunes.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353E4C8-F8AE-4E8C-B51E-CFA34C79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123478"/>
            <a:ext cx="8416572" cy="540060"/>
          </a:xfrm>
        </p:spPr>
        <p:txBody>
          <a:bodyPr/>
          <a:lstStyle/>
          <a:p>
            <a:r>
              <a:rPr lang="fr-BE" dirty="0"/>
              <a:t>Seriez-vous prêt(e) à souscrire (à nouveau) un crédit hypothécaire entièrement en ligne (de la demande de crédit à la signature)?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B19815-8D0F-49ED-9276-A2983D6C1729}"/>
              </a:ext>
            </a:extLst>
          </p:cNvPr>
          <p:cNvGrpSpPr/>
          <p:nvPr/>
        </p:nvGrpSpPr>
        <p:grpSpPr>
          <a:xfrm>
            <a:off x="4365419" y="2629603"/>
            <a:ext cx="638629" cy="1156840"/>
            <a:chOff x="4365419" y="2629603"/>
            <a:chExt cx="638629" cy="1156840"/>
          </a:xfrm>
        </p:grpSpPr>
        <p:pic>
          <p:nvPicPr>
            <p:cNvPr id="7" name="Graphique 6" descr="Maison">
              <a:extLst>
                <a:ext uri="{FF2B5EF4-FFF2-40B4-BE49-F238E27FC236}">
                  <a16:creationId xmlns:a16="http://schemas.microsoft.com/office/drawing/2014/main" id="{B6774ED2-F164-4C7E-8FFC-D8CF95A01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91914" y="2629603"/>
              <a:ext cx="569733" cy="569733"/>
            </a:xfrm>
            <a:prstGeom prst="rect">
              <a:avLst/>
            </a:prstGeom>
          </p:spPr>
        </p:pic>
        <p:pic>
          <p:nvPicPr>
            <p:cNvPr id="3" name="Graphique 2" descr="Internet">
              <a:extLst>
                <a:ext uri="{FF2B5EF4-FFF2-40B4-BE49-F238E27FC236}">
                  <a16:creationId xmlns:a16="http://schemas.microsoft.com/office/drawing/2014/main" id="{7BDCC0FE-2B20-472F-9A31-89C02AF23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65419" y="3147814"/>
              <a:ext cx="638629" cy="638629"/>
            </a:xfrm>
            <a:prstGeom prst="rect">
              <a:avLst/>
            </a:prstGeom>
          </p:spPr>
        </p:pic>
      </p:grp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26042C5-A7ED-4E03-B308-F8E22F1BF536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	</a:t>
            </a:r>
            <a:r>
              <a:rPr lang="nl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propriétaires et futurs propriétaires (n=953)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825C1B-8CE5-4975-B875-FE928CD002B0}"/>
              </a:ext>
            </a:extLst>
          </p:cNvPr>
          <p:cNvSpPr txBox="1"/>
          <p:nvPr/>
        </p:nvSpPr>
        <p:spPr>
          <a:xfrm>
            <a:off x="758790" y="2443918"/>
            <a:ext cx="64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/>
              <a:t>2021</a:t>
            </a:r>
          </a:p>
          <a:p>
            <a:r>
              <a:rPr lang="nl-BE" sz="800" dirty="0"/>
              <a:t>N=928</a:t>
            </a:r>
          </a:p>
        </p:txBody>
      </p:sp>
      <p:sp>
        <p:nvSpPr>
          <p:cNvPr id="23" name="Rectangle : coins arrondis 14">
            <a:extLst>
              <a:ext uri="{FF2B5EF4-FFF2-40B4-BE49-F238E27FC236}">
                <a16:creationId xmlns:a16="http://schemas.microsoft.com/office/drawing/2014/main" id="{39980AF0-9805-48AA-9050-C0D42864B595}"/>
              </a:ext>
            </a:extLst>
          </p:cNvPr>
          <p:cNvSpPr/>
          <p:nvPr/>
        </p:nvSpPr>
        <p:spPr>
          <a:xfrm>
            <a:off x="6077989" y="2498056"/>
            <a:ext cx="2904550" cy="584775"/>
          </a:xfrm>
          <a:prstGeom prst="roundRect">
            <a:avLst/>
          </a:prstGeom>
          <a:noFill/>
          <a:ln w="12700">
            <a:solidFill>
              <a:srgbClr val="14B2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srgbClr val="00B0F0"/>
                </a:solidFill>
              </a:rPr>
              <a:t>40% parmi les 18-24 ans</a:t>
            </a:r>
          </a:p>
          <a:p>
            <a:pPr algn="ctr"/>
            <a:r>
              <a:rPr lang="fr-BE" sz="1400" dirty="0">
                <a:solidFill>
                  <a:srgbClr val="00B0F0"/>
                </a:solidFill>
              </a:rPr>
              <a:t>39% parmi les 35-44 ans</a:t>
            </a:r>
          </a:p>
        </p:txBody>
      </p:sp>
    </p:spTree>
    <p:extLst>
      <p:ext uri="{BB962C8B-B14F-4D97-AF65-F5344CB8AC3E}">
        <p14:creationId xmlns:p14="http://schemas.microsoft.com/office/powerpoint/2010/main" val="1321188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368" y="4249019"/>
            <a:ext cx="125290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186BE5-26B0-4F0E-A6A8-F331E4F14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4134344"/>
              </p:ext>
            </p:extLst>
          </p:nvPr>
        </p:nvGraphicFramePr>
        <p:xfrm>
          <a:off x="355443" y="1569741"/>
          <a:ext cx="5656717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302C43C2-4369-4773-BA72-D066D73809C9}"/>
              </a:ext>
            </a:extLst>
          </p:cNvPr>
          <p:cNvSpPr txBox="1"/>
          <p:nvPr/>
        </p:nvSpPr>
        <p:spPr>
          <a:xfrm>
            <a:off x="506180" y="1059582"/>
            <a:ext cx="8103442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Pour 6 Belges sur 10, réduire sa facture d’énergie est le principal objectif d’une habitation connectée.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2E6DE7-7A9A-40BE-B4ED-069C9BAEA21D}"/>
              </a:ext>
            </a:extLst>
          </p:cNvPr>
          <p:cNvSpPr txBox="1"/>
          <p:nvPr/>
        </p:nvSpPr>
        <p:spPr>
          <a:xfrm>
            <a:off x="4211960" y="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7022" y="267494"/>
            <a:ext cx="8710246" cy="540060"/>
          </a:xfrm>
        </p:spPr>
        <p:txBody>
          <a:bodyPr/>
          <a:lstStyle/>
          <a:p>
            <a:r>
              <a:rPr lang="fr-FR" dirty="0"/>
              <a:t>Selon vous, équiper votre habitation via des objets connectés aurait prioritairement quel(s) objectif(s) ?</a:t>
            </a:r>
            <a:endParaRPr lang="en-BE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00B06D-2340-4AE1-A9CB-1BC06B404E75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	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(n=1082)</a:t>
            </a:r>
          </a:p>
        </p:txBody>
      </p:sp>
    </p:spTree>
    <p:extLst>
      <p:ext uri="{BB962C8B-B14F-4D97-AF65-F5344CB8AC3E}">
        <p14:creationId xmlns:p14="http://schemas.microsoft.com/office/powerpoint/2010/main" val="1114985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368" y="4249019"/>
            <a:ext cx="125290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186BE5-26B0-4F0E-A6A8-F331E4F14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430892"/>
              </p:ext>
            </p:extLst>
          </p:nvPr>
        </p:nvGraphicFramePr>
        <p:xfrm>
          <a:off x="355443" y="1779662"/>
          <a:ext cx="5656717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302C43C2-4369-4773-BA72-D066D73809C9}"/>
              </a:ext>
            </a:extLst>
          </p:cNvPr>
          <p:cNvSpPr txBox="1"/>
          <p:nvPr/>
        </p:nvSpPr>
        <p:spPr>
          <a:xfrm>
            <a:off x="506180" y="1131590"/>
            <a:ext cx="8103442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Les thermostats intelligents, les capteurs de fumée et les compteurs d’énergie sont les objets connectés les plus prisés par les Belges.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2E6DE7-7A9A-40BE-B4ED-069C9BAEA21D}"/>
              </a:ext>
            </a:extLst>
          </p:cNvPr>
          <p:cNvSpPr txBox="1"/>
          <p:nvPr/>
        </p:nvSpPr>
        <p:spPr>
          <a:xfrm>
            <a:off x="4211960" y="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7022" y="123478"/>
            <a:ext cx="8710246" cy="540060"/>
          </a:xfrm>
        </p:spPr>
        <p:txBody>
          <a:bodyPr/>
          <a:lstStyle/>
          <a:p>
            <a:r>
              <a:rPr lang="fr-FR" dirty="0"/>
              <a:t>Si vous deviez progressivement rendre votre habitation plus digitale, vers quel(s) type(s) d’objets connectés vous tourneriez-vous en priorité ?</a:t>
            </a:r>
            <a:endParaRPr lang="en-BE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226295B-489C-493E-9B6B-4FDAFBA5CE31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	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(n=1082)</a:t>
            </a:r>
          </a:p>
        </p:txBody>
      </p:sp>
      <p:sp>
        <p:nvSpPr>
          <p:cNvPr id="14" name="Rectangle : coins arrondis 1">
            <a:extLst>
              <a:ext uri="{FF2B5EF4-FFF2-40B4-BE49-F238E27FC236}">
                <a16:creationId xmlns:a16="http://schemas.microsoft.com/office/drawing/2014/main" id="{77F0B2C7-E096-494E-BC15-FD5558706448}"/>
              </a:ext>
            </a:extLst>
          </p:cNvPr>
          <p:cNvSpPr/>
          <p:nvPr/>
        </p:nvSpPr>
        <p:spPr>
          <a:xfrm>
            <a:off x="355442" y="1851782"/>
            <a:ext cx="4864629" cy="953934"/>
          </a:xfrm>
          <a:prstGeom prst="roundRect">
            <a:avLst/>
          </a:prstGeom>
          <a:noFill/>
          <a:ln w="19050">
            <a:solidFill>
              <a:srgbClr val="14B2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5501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708"/>
            <a:ext cx="9144000" cy="5143500"/>
          </a:xfrm>
          <a:prstGeom prst="rect">
            <a:avLst/>
          </a:prstGeom>
          <a:solidFill>
            <a:srgbClr val="14B2E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05288F-EA8A-4003-9B09-FB96D698812A}"/>
              </a:ext>
            </a:extLst>
          </p:cNvPr>
          <p:cNvSpPr txBox="1"/>
          <p:nvPr/>
        </p:nvSpPr>
        <p:spPr>
          <a:xfrm>
            <a:off x="-108520" y="1851670"/>
            <a:ext cx="914400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Lubalin Graph Std" panose="02060703020205020404" pitchFamily="18" charset="0"/>
                <a:ea typeface="+mn-ea"/>
                <a:cs typeface="Verdana"/>
              </a:rPr>
              <a:t>Les observations d’André De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Lubalin Graph Std" panose="02060703020205020404" pitchFamily="18" charset="0"/>
                <a:ea typeface="+mn-ea"/>
                <a:cs typeface="Verdana"/>
              </a:rPr>
              <a:t>Herde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C Lubalin Graph Std" panose="02060703020205020404" pitchFamily="18" charset="0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7095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FE73C9-D14B-184C-9427-9168AD1D9BC4}"/>
              </a:ext>
            </a:extLst>
          </p:cNvPr>
          <p:cNvSpPr txBox="1"/>
          <p:nvPr/>
        </p:nvSpPr>
        <p:spPr>
          <a:xfrm>
            <a:off x="255754" y="771550"/>
            <a:ext cx="863249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 </a:t>
            </a:r>
          </a:p>
          <a:p>
            <a:r>
              <a:rPr lang="en-GB" sz="2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QUELQUES OBSERVATIONS</a:t>
            </a:r>
          </a:p>
          <a:p>
            <a:r>
              <a:rPr lang="en-GB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Le </a:t>
            </a:r>
            <a:r>
              <a:rPr lang="en-GB" sz="1600" dirty="0" err="1">
                <a:solidFill>
                  <a:srgbClr val="002060"/>
                </a:solidFill>
              </a:rPr>
              <a:t>nombre</a:t>
            </a:r>
            <a:r>
              <a:rPr lang="en-GB" sz="1600" dirty="0">
                <a:solidFill>
                  <a:srgbClr val="002060"/>
                </a:solidFill>
              </a:rPr>
              <a:t> de propriétaires et le </a:t>
            </a:r>
            <a:r>
              <a:rPr lang="en-GB" sz="1600" dirty="0" err="1">
                <a:solidFill>
                  <a:srgbClr val="002060"/>
                </a:solidFill>
              </a:rPr>
              <a:t>nombre</a:t>
            </a:r>
            <a:r>
              <a:rPr lang="en-GB" sz="1600" dirty="0">
                <a:solidFill>
                  <a:srgbClr val="002060"/>
                </a:solidFill>
              </a:rPr>
              <a:t> de </a:t>
            </a:r>
            <a:r>
              <a:rPr lang="en-GB" sz="1600" dirty="0" err="1">
                <a:solidFill>
                  <a:srgbClr val="002060"/>
                </a:solidFill>
              </a:rPr>
              <a:t>ceux</a:t>
            </a:r>
            <a:r>
              <a:rPr lang="en-GB" sz="1600" dirty="0">
                <a:solidFill>
                  <a:srgbClr val="002060"/>
                </a:solidFill>
              </a:rPr>
              <a:t> qui </a:t>
            </a:r>
            <a:r>
              <a:rPr lang="en-GB" sz="1600" dirty="0" err="1">
                <a:solidFill>
                  <a:srgbClr val="002060"/>
                </a:solidFill>
              </a:rPr>
              <a:t>souhaitent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l’être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est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très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élevé</a:t>
            </a:r>
            <a:r>
              <a:rPr lang="en-GB" sz="1600" dirty="0">
                <a:solidFill>
                  <a:srgbClr val="002060"/>
                </a:solidFill>
              </a:rPr>
              <a:t> (87%)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002060"/>
                </a:solidFill>
              </a:rPr>
              <a:t>L’importance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accordée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à</a:t>
            </a:r>
            <a:r>
              <a:rPr lang="en-GB" sz="1600" dirty="0">
                <a:solidFill>
                  <a:srgbClr val="002060"/>
                </a:solidFill>
              </a:rPr>
              <a:t> la performance </a:t>
            </a:r>
            <a:r>
              <a:rPr lang="en-GB" sz="1600" dirty="0" err="1">
                <a:solidFill>
                  <a:srgbClr val="002060"/>
                </a:solidFill>
              </a:rPr>
              <a:t>énergétique</a:t>
            </a:r>
            <a:r>
              <a:rPr lang="en-GB" sz="1600" dirty="0">
                <a:solidFill>
                  <a:srgbClr val="002060"/>
                </a:solidFill>
              </a:rPr>
              <a:t>/</a:t>
            </a:r>
            <a:r>
              <a:rPr lang="en-GB" sz="1600" dirty="0" err="1">
                <a:solidFill>
                  <a:srgbClr val="002060"/>
                </a:solidFill>
              </a:rPr>
              <a:t>écologique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est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très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importante</a:t>
            </a:r>
            <a:endParaRPr lang="en-GB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Les </a:t>
            </a:r>
            <a:r>
              <a:rPr lang="en-GB" sz="1600" dirty="0" err="1">
                <a:solidFill>
                  <a:srgbClr val="002060"/>
                </a:solidFill>
              </a:rPr>
              <a:t>craintes</a:t>
            </a:r>
            <a:r>
              <a:rPr lang="en-GB" sz="1600" dirty="0">
                <a:solidFill>
                  <a:srgbClr val="002060"/>
                </a:solidFill>
              </a:rPr>
              <a:t> des </a:t>
            </a:r>
            <a:r>
              <a:rPr lang="en-GB" sz="1600" dirty="0" err="1">
                <a:solidFill>
                  <a:srgbClr val="002060"/>
                </a:solidFill>
              </a:rPr>
              <a:t>personnes</a:t>
            </a:r>
            <a:r>
              <a:rPr lang="en-GB" sz="1600" dirty="0">
                <a:solidFill>
                  <a:srgbClr val="002060"/>
                </a:solidFill>
              </a:rPr>
              <a:t> par rapport </a:t>
            </a:r>
            <a:r>
              <a:rPr lang="en-GB" sz="1600" dirty="0" err="1">
                <a:solidFill>
                  <a:srgbClr val="002060"/>
                </a:solidFill>
              </a:rPr>
              <a:t>à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leur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projet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immobilier</a:t>
            </a:r>
            <a:endParaRPr lang="en-GB" sz="1600" dirty="0">
              <a:solidFill>
                <a:srgbClr val="002060"/>
              </a:solidFill>
            </a:endParaRPr>
          </a:p>
          <a:p>
            <a:r>
              <a:rPr lang="en-GB" dirty="0"/>
              <a:t> </a:t>
            </a:r>
          </a:p>
          <a:p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F1864E-A7D7-134C-990C-8543FB0BF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659982"/>
            <a:ext cx="1259632" cy="29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708"/>
            <a:ext cx="9144000" cy="51435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05288F-EA8A-4003-9B09-FB96D698812A}"/>
              </a:ext>
            </a:extLst>
          </p:cNvPr>
          <p:cNvSpPr txBox="1"/>
          <p:nvPr/>
        </p:nvSpPr>
        <p:spPr>
          <a:xfrm>
            <a:off x="755576" y="1851670"/>
            <a:ext cx="7632848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Lubalin Graph Std" panose="02060703020205020404" pitchFamily="18" charset="0"/>
                <a:ea typeface="+mn-ea"/>
                <a:cs typeface="Verdana"/>
              </a:rPr>
              <a:t>Observatoire CBC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Lubalin Graph Std" panose="02060703020205020404" pitchFamily="18" charset="0"/>
                <a:ea typeface="+mn-ea"/>
                <a:cs typeface="Verdana"/>
              </a:rPr>
              <a:t>« Les Belges et l’immobilier» </a:t>
            </a:r>
          </a:p>
        </p:txBody>
      </p:sp>
    </p:spTree>
    <p:extLst>
      <p:ext uri="{BB962C8B-B14F-4D97-AF65-F5344CB8AC3E}">
        <p14:creationId xmlns:p14="http://schemas.microsoft.com/office/powerpoint/2010/main" val="16210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FE73C9-D14B-184C-9427-9168AD1D9BC4}"/>
              </a:ext>
            </a:extLst>
          </p:cNvPr>
          <p:cNvSpPr txBox="1"/>
          <p:nvPr/>
        </p:nvSpPr>
        <p:spPr>
          <a:xfrm>
            <a:off x="611560" y="1079033"/>
            <a:ext cx="6853158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AUTRES</a:t>
            </a:r>
            <a:r>
              <a:rPr lang="en-GB" dirty="0"/>
              <a:t> </a:t>
            </a:r>
            <a:r>
              <a:rPr lang="en-GB" sz="2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REFLEXIONS</a:t>
            </a:r>
          </a:p>
          <a:p>
            <a:r>
              <a:rPr lang="en-GB" sz="2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La </a:t>
            </a:r>
            <a:r>
              <a:rPr lang="en-GB" sz="1600" dirty="0" err="1">
                <a:solidFill>
                  <a:srgbClr val="002060"/>
                </a:solidFill>
              </a:rPr>
              <a:t>réalisation</a:t>
            </a:r>
            <a:r>
              <a:rPr lang="en-GB" sz="1600" dirty="0">
                <a:solidFill>
                  <a:srgbClr val="002060"/>
                </a:solidFill>
              </a:rPr>
              <a:t> d’un </a:t>
            </a:r>
            <a:r>
              <a:rPr lang="en-GB" sz="1600" dirty="0" err="1">
                <a:solidFill>
                  <a:srgbClr val="002060"/>
                </a:solidFill>
              </a:rPr>
              <a:t>projet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immobilier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est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effectivement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complexe</a:t>
            </a:r>
            <a:endParaRPr lang="en-GB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La ventilation des </a:t>
            </a:r>
            <a:r>
              <a:rPr lang="en-GB" sz="1600" dirty="0" err="1">
                <a:solidFill>
                  <a:srgbClr val="002060"/>
                </a:solidFill>
              </a:rPr>
              <a:t>logements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devient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capitale</a:t>
            </a:r>
            <a:endParaRPr lang="en-GB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La recherche </a:t>
            </a:r>
            <a:r>
              <a:rPr lang="en-GB" sz="1600" dirty="0" err="1">
                <a:solidFill>
                  <a:srgbClr val="002060"/>
                </a:solidFill>
              </a:rPr>
              <a:t>d’appartements</a:t>
            </a:r>
            <a:r>
              <a:rPr lang="en-GB" sz="1600" dirty="0">
                <a:solidFill>
                  <a:srgbClr val="002060"/>
                </a:solidFill>
              </a:rPr>
              <a:t> avec terrasse </a:t>
            </a:r>
            <a:r>
              <a:rPr lang="en-GB" sz="1600" dirty="0" err="1">
                <a:solidFill>
                  <a:srgbClr val="002060"/>
                </a:solidFill>
              </a:rPr>
              <a:t>est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une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demande</a:t>
            </a:r>
            <a:endParaRPr lang="en-GB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La vente de son habitation pour un nouveau </a:t>
            </a:r>
            <a:r>
              <a:rPr lang="en-GB" sz="1600" dirty="0" err="1">
                <a:solidFill>
                  <a:srgbClr val="002060"/>
                </a:solidFill>
              </a:rPr>
              <a:t>projet</a:t>
            </a:r>
            <a:endParaRPr lang="en-GB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La </a:t>
            </a:r>
            <a:r>
              <a:rPr lang="en-GB" sz="1600" dirty="0" err="1">
                <a:solidFill>
                  <a:srgbClr val="002060"/>
                </a:solidFill>
              </a:rPr>
              <a:t>nécessité</a:t>
            </a:r>
            <a:r>
              <a:rPr lang="en-GB" sz="1600" dirty="0">
                <a:solidFill>
                  <a:srgbClr val="002060"/>
                </a:solidFill>
              </a:rPr>
              <a:t> de </a:t>
            </a:r>
            <a:r>
              <a:rPr lang="en-GB" sz="1600" dirty="0" err="1">
                <a:solidFill>
                  <a:srgbClr val="002060"/>
                </a:solidFill>
              </a:rPr>
              <a:t>trouver</a:t>
            </a:r>
            <a:r>
              <a:rPr lang="en-GB" sz="1600" dirty="0">
                <a:solidFill>
                  <a:srgbClr val="002060"/>
                </a:solidFill>
              </a:rPr>
              <a:t> des </a:t>
            </a:r>
            <a:r>
              <a:rPr lang="en-GB" sz="1600" dirty="0" err="1">
                <a:solidFill>
                  <a:srgbClr val="002060"/>
                </a:solidFill>
              </a:rPr>
              <a:t>nouvelles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formules</a:t>
            </a:r>
            <a:r>
              <a:rPr lang="en-GB" sz="1600" dirty="0">
                <a:solidFill>
                  <a:srgbClr val="002060"/>
                </a:solidFill>
              </a:rPr>
              <a:t> pour </a:t>
            </a:r>
            <a:r>
              <a:rPr lang="en-GB" sz="1600" dirty="0" err="1">
                <a:solidFill>
                  <a:srgbClr val="002060"/>
                </a:solidFill>
              </a:rPr>
              <a:t>acquérir</a:t>
            </a:r>
            <a:endParaRPr lang="en-GB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Pour la petite </a:t>
            </a:r>
            <a:r>
              <a:rPr lang="en-GB" sz="1600" dirty="0" err="1">
                <a:solidFill>
                  <a:srgbClr val="002060"/>
                </a:solidFill>
              </a:rPr>
              <a:t>histoire</a:t>
            </a:r>
            <a:r>
              <a:rPr lang="en-GB" sz="1600" dirty="0">
                <a:solidFill>
                  <a:srgbClr val="002060"/>
                </a:solidFill>
              </a:rPr>
              <a:t>, la </a:t>
            </a:r>
            <a:r>
              <a:rPr lang="en-GB" sz="1600" dirty="0" err="1">
                <a:solidFill>
                  <a:srgbClr val="002060"/>
                </a:solidFill>
              </a:rPr>
              <a:t>boîte</a:t>
            </a:r>
            <a:r>
              <a:rPr lang="en-GB" sz="1600" dirty="0">
                <a:solidFill>
                  <a:srgbClr val="002060"/>
                </a:solidFill>
              </a:rPr>
              <a:t> aux </a:t>
            </a:r>
            <a:r>
              <a:rPr lang="en-GB" sz="1600" dirty="0" err="1">
                <a:solidFill>
                  <a:srgbClr val="002060"/>
                </a:solidFill>
              </a:rPr>
              <a:t>lettres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connectée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est</a:t>
            </a:r>
            <a:r>
              <a:rPr lang="en-GB" sz="1600" dirty="0">
                <a:solidFill>
                  <a:srgbClr val="002060"/>
                </a:solidFill>
              </a:rPr>
              <a:t> du </a:t>
            </a:r>
            <a:r>
              <a:rPr lang="en-GB" sz="1600" dirty="0" err="1">
                <a:solidFill>
                  <a:srgbClr val="002060"/>
                </a:solidFill>
              </a:rPr>
              <a:t>pur</a:t>
            </a:r>
            <a:r>
              <a:rPr lang="en-GB" sz="1600" dirty="0">
                <a:solidFill>
                  <a:srgbClr val="002060"/>
                </a:solidFill>
              </a:rPr>
              <a:t> gadget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</a:endParaRPr>
          </a:p>
          <a:p>
            <a:r>
              <a:rPr lang="en-GB" dirty="0"/>
              <a:t> </a:t>
            </a:r>
          </a:p>
          <a:p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693607-3D09-3448-AE78-563045CBA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659982"/>
            <a:ext cx="1259632" cy="29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5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61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18864" y="405227"/>
            <a:ext cx="7747422" cy="540060"/>
          </a:xfrm>
          <a:prstGeom prst="rect">
            <a:avLst/>
          </a:prstGeom>
        </p:spPr>
        <p:txBody>
          <a:bodyPr/>
          <a:lstStyle/>
          <a:p>
            <a:r>
              <a:rPr lang="fr-BE" dirty="0">
                <a:solidFill>
                  <a:srgbClr val="00AEEF"/>
                </a:solidFill>
                <a:latin typeface="Verdana"/>
                <a:cs typeface="Verdana"/>
              </a:rPr>
              <a:t>Enquête réalisée par le bureau </a:t>
            </a:r>
            <a:endParaRPr lang="fr-BE" dirty="0">
              <a:solidFill>
                <a:srgbClr val="00AEEF"/>
              </a:solidFill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10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7497A3-1A0A-4B70-B03C-483C9495ADA7}" type="slidenum">
              <a:rPr kumimoji="0" lang="nl-BE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" name="Group 40">
            <a:extLst>
              <a:ext uri="{FF2B5EF4-FFF2-40B4-BE49-F238E27FC236}">
                <a16:creationId xmlns:a16="http://schemas.microsoft.com/office/drawing/2014/main" id="{CAB52C0E-FFC0-46C7-9D2D-A5172B9006E9}"/>
              </a:ext>
            </a:extLst>
          </p:cNvPr>
          <p:cNvGrpSpPr/>
          <p:nvPr/>
        </p:nvGrpSpPr>
        <p:grpSpPr>
          <a:xfrm>
            <a:off x="1691680" y="1136428"/>
            <a:ext cx="5537965" cy="3205947"/>
            <a:chOff x="3014213" y="1723172"/>
            <a:chExt cx="5859957" cy="339235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901C9C7-30CF-4DBE-BA65-F041B8646347}"/>
                </a:ext>
              </a:extLst>
            </p:cNvPr>
            <p:cNvGrpSpPr/>
            <p:nvPr/>
          </p:nvGrpSpPr>
          <p:grpSpPr>
            <a:xfrm>
              <a:off x="6017689" y="1723172"/>
              <a:ext cx="1347596" cy="3392350"/>
              <a:chOff x="6072898" y="922866"/>
              <a:chExt cx="1347596" cy="3392350"/>
            </a:xfrm>
          </p:grpSpPr>
          <p:sp>
            <p:nvSpPr>
              <p:cNvPr id="30" name="Text Placeholder 11">
                <a:extLst>
                  <a:ext uri="{FF2B5EF4-FFF2-40B4-BE49-F238E27FC236}">
                    <a16:creationId xmlns:a16="http://schemas.microsoft.com/office/drawing/2014/main" id="{DB962837-7FDD-431A-B2AE-C8E5D36769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72898" y="922866"/>
                <a:ext cx="1347596" cy="3392350"/>
              </a:xfrm>
              <a:prstGeom prst="rect">
                <a:avLst/>
              </a:prstGeom>
              <a:noFill/>
              <a:ln>
                <a:solidFill>
                  <a:srgbClr val="4472C4">
                    <a:lumMod val="50000"/>
                  </a:srgbClr>
                </a:solidFill>
              </a:ln>
            </p:spPr>
            <p:txBody>
              <a:bodyPr anchor="ctr" anchorCtr="0"/>
              <a:lstStyle>
                <a:defPPr>
                  <a:defRPr lang="en-US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cap="all" baseline="0">
                    <a:solidFill>
                      <a:srgbClr val="FFFFFF"/>
                    </a:solidFill>
                  </a:defRPr>
                </a:lvl1pPr>
                <a:lvl2pPr marL="4763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363538" indent="-274638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25488" indent="-280988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1074738" indent="-350838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373694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6pPr>
                <a:lvl7pPr marL="441639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7pPr>
                <a:lvl8pPr marL="509583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8pPr>
                <a:lvl9pPr marL="577528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9pPr>
              </a:lstStyle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134" b="0" i="0" u="none" strike="noStrike" kern="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pic>
            <p:nvPicPr>
              <p:cNvPr id="31" name="Picture 6">
                <a:extLst>
                  <a:ext uri="{FF2B5EF4-FFF2-40B4-BE49-F238E27FC236}">
                    <a16:creationId xmlns:a16="http://schemas.microsoft.com/office/drawing/2014/main" id="{BF40C985-18BD-494C-AF18-156C4C7161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duotone>
                  <a:srgbClr val="4472C4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22" r="10922"/>
              <a:stretch/>
            </p:blipFill>
            <p:spPr bwMode="ltGray">
              <a:xfrm>
                <a:off x="6072898" y="1293543"/>
                <a:ext cx="1347596" cy="1149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Text Placeholder 11">
                <a:extLst>
                  <a:ext uri="{FF2B5EF4-FFF2-40B4-BE49-F238E27FC236}">
                    <a16:creationId xmlns:a16="http://schemas.microsoft.com/office/drawing/2014/main" id="{083A7F9C-A376-4F26-9C12-7D9DFC90A8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72898" y="922866"/>
                <a:ext cx="1347596" cy="383539"/>
              </a:xfrm>
              <a:prstGeom prst="rect">
                <a:avLst/>
              </a:prstGeom>
              <a:solidFill>
                <a:srgbClr val="4472C4">
                  <a:lumMod val="50000"/>
                </a:srgbClr>
              </a:solidFill>
              <a:ln>
                <a:solidFill>
                  <a:srgbClr val="4472C4">
                    <a:lumMod val="50000"/>
                  </a:srgbClr>
                </a:solidFill>
              </a:ln>
            </p:spPr>
            <p:txBody>
              <a:bodyPr anchor="ctr" anchorCtr="0"/>
              <a:lstStyle>
                <a:defPPr>
                  <a:defRPr lang="en-US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cap="all" baseline="0">
                    <a:solidFill>
                      <a:srgbClr val="FFFFFF"/>
                    </a:solidFill>
                  </a:defRPr>
                </a:lvl1pPr>
                <a:lvl2pPr marL="4763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363538" indent="-274638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25488" indent="-280988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1074738" indent="-350838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373694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6pPr>
                <a:lvl7pPr marL="441639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7pPr>
                <a:lvl8pPr marL="509583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8pPr>
                <a:lvl9pPr marL="577528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9pPr>
              </a:lstStyle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BE" sz="851" b="0" i="0" u="none" strike="noStrike" kern="0" cap="all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Méthode de collecte de données</a:t>
                </a:r>
              </a:p>
            </p:txBody>
          </p:sp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id="{B49D3824-5258-4EA1-B14D-DF9BC1E78415}"/>
                  </a:ext>
                </a:extLst>
              </p:cNvPr>
              <p:cNvSpPr txBox="1"/>
              <p:nvPr/>
            </p:nvSpPr>
            <p:spPr>
              <a:xfrm>
                <a:off x="6072898" y="3034779"/>
                <a:ext cx="1347596" cy="709183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marL="4502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113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024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Online</a:t>
                </a:r>
              </a:p>
            </p:txBody>
          </p:sp>
        </p:grpSp>
        <p:grpSp>
          <p:nvGrpSpPr>
            <p:cNvPr id="9" name="Group 14">
              <a:extLst>
                <a:ext uri="{FF2B5EF4-FFF2-40B4-BE49-F238E27FC236}">
                  <a16:creationId xmlns:a16="http://schemas.microsoft.com/office/drawing/2014/main" id="{ADAD6E99-C21E-4CDE-9849-A1D4DAEC24C2}"/>
                </a:ext>
              </a:extLst>
            </p:cNvPr>
            <p:cNvGrpSpPr/>
            <p:nvPr/>
          </p:nvGrpSpPr>
          <p:grpSpPr>
            <a:xfrm>
              <a:off x="7526573" y="1723172"/>
              <a:ext cx="1347596" cy="3392350"/>
              <a:chOff x="7548942" y="922866"/>
              <a:chExt cx="1347596" cy="3392350"/>
            </a:xfrm>
          </p:grpSpPr>
          <p:pic>
            <p:nvPicPr>
              <p:cNvPr id="26" name="Picture 11" descr="http://www.aiche.org/sites/default/files/styles/aiche_content/public/images/page/lead/edit_calendar_ssk_47433454.jpg?itok=GOEK7rfr">
                <a:extLst>
                  <a:ext uri="{FF2B5EF4-FFF2-40B4-BE49-F238E27FC236}">
                    <a16:creationId xmlns:a16="http://schemas.microsoft.com/office/drawing/2014/main" id="{C67EADA6-AB32-4860-9947-B2161CC62F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srgbClr val="A5A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85" r="5385"/>
              <a:stretch/>
            </p:blipFill>
            <p:spPr bwMode="auto">
              <a:xfrm>
                <a:off x="7548942" y="1293544"/>
                <a:ext cx="1347596" cy="11492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 Placeholder 11">
                <a:extLst>
                  <a:ext uri="{FF2B5EF4-FFF2-40B4-BE49-F238E27FC236}">
                    <a16:creationId xmlns:a16="http://schemas.microsoft.com/office/drawing/2014/main" id="{BCFC7CCC-10AD-44A0-B452-A3F4B118FA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48942" y="922866"/>
                <a:ext cx="1347596" cy="3392350"/>
              </a:xfrm>
              <a:prstGeom prst="rect">
                <a:avLst/>
              </a:prstGeom>
              <a:noFill/>
              <a:ln>
                <a:solidFill>
                  <a:srgbClr val="A5A5A5"/>
                </a:solidFill>
              </a:ln>
            </p:spPr>
            <p:txBody>
              <a:bodyPr anchor="ctr" anchorCtr="0"/>
              <a:lstStyle>
                <a:defPPr>
                  <a:defRPr lang="en-US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cap="all" baseline="0">
                    <a:solidFill>
                      <a:srgbClr val="FFFFFF"/>
                    </a:solidFill>
                  </a:defRPr>
                </a:lvl1pPr>
                <a:lvl2pPr marL="4763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363538" indent="-274638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25488" indent="-280988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1074738" indent="-350838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373694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6pPr>
                <a:lvl7pPr marL="441639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7pPr>
                <a:lvl8pPr marL="509583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8pPr>
                <a:lvl9pPr marL="577528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9pPr>
              </a:lstStyle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134" b="0" i="0" u="none" strike="noStrike" kern="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8" name="Text Placeholder 11">
                <a:extLst>
                  <a:ext uri="{FF2B5EF4-FFF2-40B4-BE49-F238E27FC236}">
                    <a16:creationId xmlns:a16="http://schemas.microsoft.com/office/drawing/2014/main" id="{2706F8AC-82EA-46C0-86A6-9EFAE8BE88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48942" y="922866"/>
                <a:ext cx="1347596" cy="383539"/>
              </a:xfrm>
              <a:prstGeom prst="rect">
                <a:avLst/>
              </a:prstGeom>
              <a:solidFill>
                <a:srgbClr val="14B2EC"/>
              </a:solidFill>
            </p:spPr>
            <p:txBody>
              <a:bodyPr anchor="ctr" anchorCtr="0"/>
              <a:lstStyle>
                <a:defPPr>
                  <a:defRPr lang="en-US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cap="all" baseline="0">
                    <a:solidFill>
                      <a:srgbClr val="FFFFFF"/>
                    </a:solidFill>
                  </a:defRPr>
                </a:lvl1pPr>
                <a:lvl2pPr marL="4763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363538" indent="-274638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25488" indent="-280988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1074738" indent="-350838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373694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6pPr>
                <a:lvl7pPr marL="441639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7pPr>
                <a:lvl8pPr marL="509583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8pPr>
                <a:lvl9pPr marL="577528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9pPr>
              </a:lstStyle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BE" sz="1134" b="0" i="0" u="none" strike="noStrike" kern="0" cap="all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Période du terrain</a:t>
                </a:r>
              </a:p>
            </p:txBody>
          </p:sp>
          <p:sp>
            <p:nvSpPr>
              <p:cNvPr id="29" name="TextBox 18">
                <a:extLst>
                  <a:ext uri="{FF2B5EF4-FFF2-40B4-BE49-F238E27FC236}">
                    <a16:creationId xmlns:a16="http://schemas.microsoft.com/office/drawing/2014/main" id="{921ECF67-15AA-4AAE-9ECF-F024AADA0A97}"/>
                  </a:ext>
                </a:extLst>
              </p:cNvPr>
              <p:cNvSpPr txBox="1"/>
              <p:nvPr/>
            </p:nvSpPr>
            <p:spPr>
              <a:xfrm>
                <a:off x="7548942" y="2972563"/>
                <a:ext cx="1347596" cy="1121667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32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4B2E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DU:  </a:t>
                </a:r>
              </a:p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323" b="1" kern="0" dirty="0">
                    <a:solidFill>
                      <a:srgbClr val="14B2E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  <a:r>
                  <a:rPr kumimoji="0" lang="en-GB" sz="1323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4B2E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/01/2022 </a:t>
                </a:r>
              </a:p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40" b="1" i="0" u="none" strike="noStrike" kern="0" cap="none" spc="0" normalizeH="0" baseline="0" noProof="0" dirty="0">
                  <a:ln>
                    <a:noFill/>
                  </a:ln>
                  <a:solidFill>
                    <a:srgbClr val="14B2E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32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4B2E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AU: </a:t>
                </a:r>
              </a:p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323" b="1" kern="0" dirty="0">
                    <a:solidFill>
                      <a:srgbClr val="14B2E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</a:t>
                </a:r>
                <a:r>
                  <a:rPr kumimoji="0" lang="en-GB" sz="1323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4B2E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/01/2022</a:t>
                </a:r>
              </a:p>
            </p:txBody>
          </p:sp>
        </p:grpSp>
        <p:grpSp>
          <p:nvGrpSpPr>
            <p:cNvPr id="11" name="Group 24">
              <a:extLst>
                <a:ext uri="{FF2B5EF4-FFF2-40B4-BE49-F238E27FC236}">
                  <a16:creationId xmlns:a16="http://schemas.microsoft.com/office/drawing/2014/main" id="{BC0B2C39-8638-429B-B206-9D959E9689A7}"/>
                </a:ext>
              </a:extLst>
            </p:cNvPr>
            <p:cNvGrpSpPr/>
            <p:nvPr/>
          </p:nvGrpSpPr>
          <p:grpSpPr>
            <a:xfrm>
              <a:off x="3014213" y="1723172"/>
              <a:ext cx="1348413" cy="3392350"/>
              <a:chOff x="247463" y="922866"/>
              <a:chExt cx="1348413" cy="3392350"/>
            </a:xfrm>
          </p:grpSpPr>
          <p:pic>
            <p:nvPicPr>
              <p:cNvPr id="22" name="Picture 18">
                <a:extLst>
                  <a:ext uri="{FF2B5EF4-FFF2-40B4-BE49-F238E27FC236}">
                    <a16:creationId xmlns:a16="http://schemas.microsoft.com/office/drawing/2014/main" id="{CF8A7D8E-B258-44D3-BEA1-76E7742A9A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463" y="1226054"/>
                <a:ext cx="1348413" cy="1215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Text Placeholder 11">
                <a:extLst>
                  <a:ext uri="{FF2B5EF4-FFF2-40B4-BE49-F238E27FC236}">
                    <a16:creationId xmlns:a16="http://schemas.microsoft.com/office/drawing/2014/main" id="{8C8A8BF8-0AE5-423B-A145-203BFC6780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463" y="922866"/>
                <a:ext cx="1347596" cy="339235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txBody>
              <a:bodyPr anchor="ctr" anchorCtr="0"/>
              <a:lstStyle>
                <a:defPPr>
                  <a:defRPr lang="en-US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cap="all" baseline="0">
                    <a:solidFill>
                      <a:srgbClr val="FFFFFF"/>
                    </a:solidFill>
                  </a:defRPr>
                </a:lvl1pPr>
                <a:lvl2pPr marL="4763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363538" indent="-274638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25488" indent="-280988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1074738" indent="-350838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373694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6pPr>
                <a:lvl7pPr marL="441639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7pPr>
                <a:lvl8pPr marL="509583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8pPr>
                <a:lvl9pPr marL="577528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9pPr>
              </a:lstStyle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134" b="0" i="0" u="none" strike="noStrike" kern="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4" name="Text Placeholder 11">
                <a:extLst>
                  <a:ext uri="{FF2B5EF4-FFF2-40B4-BE49-F238E27FC236}">
                    <a16:creationId xmlns:a16="http://schemas.microsoft.com/office/drawing/2014/main" id="{BD784A86-53BA-47DE-B6A9-461AE79E65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463" y="922866"/>
                <a:ext cx="1347596" cy="3835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rgbClr val="70AD47"/>
                </a:solidFill>
              </a:ln>
            </p:spPr>
            <p:txBody>
              <a:bodyPr anchor="ctr" anchorCtr="0"/>
              <a:lstStyle>
                <a:lvl1pPr marL="0" indent="0" algn="l" defTabSz="135889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None/>
                  <a:defRPr sz="2400" kern="1200" cap="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763" indent="0" algn="l" defTabSz="135889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363538" indent="-274638" algn="l" defTabSz="135889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25488" indent="-280988" algn="l" defTabSz="1358890" rtl="0" eaLnBrk="1" latinLnBrk="0" hangingPunct="1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350838" algn="l" defTabSz="1358890" rtl="0" eaLnBrk="1" latinLnBrk="0" hangingPunct="1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3736947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416392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095837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75282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3588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BE" sz="1134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Description de l’ECHANTILLON</a:t>
                </a:r>
              </a:p>
            </p:txBody>
          </p:sp>
          <p:sp>
            <p:nvSpPr>
              <p:cNvPr id="25" name="TextBox 28">
                <a:extLst>
                  <a:ext uri="{FF2B5EF4-FFF2-40B4-BE49-F238E27FC236}">
                    <a16:creationId xmlns:a16="http://schemas.microsoft.com/office/drawing/2014/main" id="{6FE102CE-1681-40FC-AAD8-857AAEAE928F}"/>
                  </a:ext>
                </a:extLst>
              </p:cNvPr>
              <p:cNvSpPr txBox="1"/>
              <p:nvPr/>
            </p:nvSpPr>
            <p:spPr>
              <a:xfrm>
                <a:off x="262211" y="2749115"/>
                <a:ext cx="1332848" cy="916762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323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Échantillon représentatif de la population belge âgée de </a:t>
                </a:r>
              </a:p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323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18 à 70 ans</a:t>
                </a:r>
              </a:p>
            </p:txBody>
          </p:sp>
        </p:grpSp>
        <p:grpSp>
          <p:nvGrpSpPr>
            <p:cNvPr id="12" name="Group 29">
              <a:extLst>
                <a:ext uri="{FF2B5EF4-FFF2-40B4-BE49-F238E27FC236}">
                  <a16:creationId xmlns:a16="http://schemas.microsoft.com/office/drawing/2014/main" id="{FE593E0E-2371-49BF-BF4B-972594CDB2C3}"/>
                </a:ext>
              </a:extLst>
            </p:cNvPr>
            <p:cNvGrpSpPr/>
            <p:nvPr/>
          </p:nvGrpSpPr>
          <p:grpSpPr>
            <a:xfrm>
              <a:off x="4523914" y="1723172"/>
              <a:ext cx="1347596" cy="3392350"/>
              <a:chOff x="1683920" y="922866"/>
              <a:chExt cx="1347596" cy="3392350"/>
            </a:xfrm>
          </p:grpSpPr>
          <p:pic>
            <p:nvPicPr>
              <p:cNvPr id="17" name="Picture 17" descr="http://blog.outlawsalesgroup.com/wp-content/uploads/2013/03/friends.jpg">
                <a:extLst>
                  <a:ext uri="{FF2B5EF4-FFF2-40B4-BE49-F238E27FC236}">
                    <a16:creationId xmlns:a16="http://schemas.microsoft.com/office/drawing/2014/main" id="{8CCFCC60-D0B8-4218-ACAD-768EEBDD50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81" r="27388"/>
              <a:stretch/>
            </p:blipFill>
            <p:spPr bwMode="auto">
              <a:xfrm>
                <a:off x="1683920" y="1404889"/>
                <a:ext cx="1347596" cy="1034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 Placeholder 11">
                <a:extLst>
                  <a:ext uri="{FF2B5EF4-FFF2-40B4-BE49-F238E27FC236}">
                    <a16:creationId xmlns:a16="http://schemas.microsoft.com/office/drawing/2014/main" id="{2C795F1C-803D-4794-B15B-FEF484DF58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3920" y="922866"/>
                <a:ext cx="1347596" cy="3392350"/>
              </a:xfrm>
              <a:prstGeom prst="rect">
                <a:avLst/>
              </a:prstGeom>
              <a:noFill/>
              <a:ln>
                <a:solidFill>
                  <a:srgbClr val="439F9D"/>
                </a:solidFill>
              </a:ln>
            </p:spPr>
            <p:txBody>
              <a:bodyPr anchor="ctr" anchorCtr="0"/>
              <a:lstStyle>
                <a:defPPr>
                  <a:defRPr lang="en-US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cap="all" baseline="0">
                    <a:solidFill>
                      <a:srgbClr val="FFFFFF"/>
                    </a:solidFill>
                  </a:defRPr>
                </a:lvl1pPr>
                <a:lvl2pPr marL="4763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363538" indent="-274638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25488" indent="-280988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1074738" indent="-350838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373694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6pPr>
                <a:lvl7pPr marL="441639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7pPr>
                <a:lvl8pPr marL="509583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8pPr>
                <a:lvl9pPr marL="577528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9pPr>
              </a:lstStyle>
              <a:p>
                <a:pPr marL="0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134" b="0" i="0" u="none" strike="noStrike" kern="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19" name="Text Placeholder 11">
                <a:extLst>
                  <a:ext uri="{FF2B5EF4-FFF2-40B4-BE49-F238E27FC236}">
                    <a16:creationId xmlns:a16="http://schemas.microsoft.com/office/drawing/2014/main" id="{BC8EB46A-8F8E-462E-868C-E797567EFB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3920" y="922866"/>
                <a:ext cx="1347596" cy="38353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>
                <a:solidFill>
                  <a:srgbClr val="439F9D"/>
                </a:solidFill>
              </a:ln>
            </p:spPr>
            <p:txBody>
              <a:bodyPr anchor="ctr" anchorCtr="0"/>
              <a:lstStyle>
                <a:lvl1pPr marL="0" indent="0" algn="l" defTabSz="135889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None/>
                  <a:defRPr sz="2400" kern="1200" cap="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763" indent="0" algn="l" defTabSz="135889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363538" indent="-274638" algn="l" defTabSz="135889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25488" indent="-280988" algn="l" defTabSz="1358890" rtl="0" eaLnBrk="1" latinLnBrk="0" hangingPunct="1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350838" algn="l" defTabSz="1358890" rtl="0" eaLnBrk="1" latinLnBrk="0" hangingPunct="1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3736947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416392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095837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75282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3588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BE" sz="1134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TAILLE DE L’ECHANTILLON</a:t>
                </a:r>
              </a:p>
            </p:txBody>
          </p:sp>
          <p:sp>
            <p:nvSpPr>
              <p:cNvPr id="20" name="TextBox 33">
                <a:extLst>
                  <a:ext uri="{FF2B5EF4-FFF2-40B4-BE49-F238E27FC236}">
                    <a16:creationId xmlns:a16="http://schemas.microsoft.com/office/drawing/2014/main" id="{09F9ABAF-1DAB-455C-9EB9-DF54F99D102A}"/>
                  </a:ext>
                </a:extLst>
              </p:cNvPr>
              <p:cNvSpPr txBox="1"/>
              <p:nvPr/>
            </p:nvSpPr>
            <p:spPr>
              <a:xfrm>
                <a:off x="1683920" y="3429328"/>
                <a:ext cx="1347596" cy="41248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 marL="4502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113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701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répondants</a:t>
                </a:r>
              </a:p>
            </p:txBody>
          </p:sp>
          <p:sp>
            <p:nvSpPr>
              <p:cNvPr id="21" name="TextBox 34">
                <a:extLst>
                  <a:ext uri="{FF2B5EF4-FFF2-40B4-BE49-F238E27FC236}">
                    <a16:creationId xmlns:a16="http://schemas.microsoft.com/office/drawing/2014/main" id="{E9C37069-B148-45DB-AD1A-B2B5114AD4D4}"/>
                  </a:ext>
                </a:extLst>
              </p:cNvPr>
              <p:cNvSpPr txBox="1"/>
              <p:nvPr/>
            </p:nvSpPr>
            <p:spPr>
              <a:xfrm>
                <a:off x="1683920" y="3029991"/>
                <a:ext cx="1347596" cy="709183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marL="4502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113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2646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n=1082</a:t>
                </a:r>
              </a:p>
              <a:p>
                <a:pPr marL="4502" marR="0" lvl="0" indent="0" algn="ctr" defTabSz="864199" rtl="0" eaLnBrk="1" fontAlgn="auto" latinLnBrk="0" hangingPunct="1">
                  <a:lnSpc>
                    <a:spcPct val="100000"/>
                  </a:lnSpc>
                  <a:spcBef>
                    <a:spcPts val="113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2646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60000"/>
                      <a:lumOff val="40000"/>
                    </a:srgbClr>
                  </a:solidFill>
                  <a:effectLst/>
                  <a:highlight>
                    <a:srgbClr val="FF0000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F5C14A0E-A709-4B25-A6CB-9EB4FACBC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28961" y="2104146"/>
              <a:ext cx="1332848" cy="1172139"/>
            </a:xfrm>
            <a:prstGeom prst="rect">
              <a:avLst/>
            </a:prstGeom>
          </p:spPr>
        </p:pic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0F1ACFB1-429F-447A-AB77-5849026A5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322" y="2125395"/>
              <a:ext cx="1332848" cy="1192600"/>
            </a:xfrm>
            <a:prstGeom prst="rect">
              <a:avLst/>
            </a:prstGeom>
          </p:spPr>
        </p:pic>
        <p:pic>
          <p:nvPicPr>
            <p:cNvPr id="15" name="Picture 30" descr="Afficher les informations sur l'image">
              <a:extLst>
                <a:ext uri="{FF2B5EF4-FFF2-40B4-BE49-F238E27FC236}">
                  <a16:creationId xmlns:a16="http://schemas.microsoft.com/office/drawing/2014/main" id="{BC037595-96A3-438A-8E74-0D25F1BD6A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545" y="2125394"/>
              <a:ext cx="1312863" cy="111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8">
              <a:extLst>
                <a:ext uri="{FF2B5EF4-FFF2-40B4-BE49-F238E27FC236}">
                  <a16:creationId xmlns:a16="http://schemas.microsoft.com/office/drawing/2014/main" id="{99CD256C-0E86-4F67-AF0B-C06F74288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2"/>
            <a:stretch/>
          </p:blipFill>
          <p:spPr>
            <a:xfrm>
              <a:off x="4557251" y="2125394"/>
              <a:ext cx="1314259" cy="1148356"/>
            </a:xfrm>
            <a:prstGeom prst="rect">
              <a:avLst/>
            </a:prstGeom>
          </p:spPr>
        </p:pic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B863C703-D538-4D1A-867D-4920F72BD13B}"/>
              </a:ext>
            </a:extLst>
          </p:cNvPr>
          <p:cNvSpPr txBox="1"/>
          <p:nvPr/>
        </p:nvSpPr>
        <p:spPr>
          <a:xfrm>
            <a:off x="1669994" y="4452733"/>
            <a:ext cx="3698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Marge d’erreur de 3% 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E4D45A1B-18B0-4305-B50C-6B8CC234B4B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" b="52844"/>
          <a:stretch/>
        </p:blipFill>
        <p:spPr>
          <a:xfrm>
            <a:off x="5094433" y="391843"/>
            <a:ext cx="704628" cy="54342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4579B5C-B80C-4558-A770-5CA84A0028FA}"/>
              </a:ext>
            </a:extLst>
          </p:cNvPr>
          <p:cNvSpPr txBox="1"/>
          <p:nvPr/>
        </p:nvSpPr>
        <p:spPr>
          <a:xfrm>
            <a:off x="4283968" y="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E0B279-02EF-484C-A649-CA3BA8BB22D8}"/>
              </a:ext>
            </a:extLst>
          </p:cNvPr>
          <p:cNvSpPr/>
          <p:nvPr/>
        </p:nvSpPr>
        <p:spPr>
          <a:xfrm>
            <a:off x="107504" y="807554"/>
            <a:ext cx="1455617" cy="1316266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7" name="Chart 18">
            <a:extLst>
              <a:ext uri="{FF2B5EF4-FFF2-40B4-BE49-F238E27FC236}">
                <a16:creationId xmlns:a16="http://schemas.microsoft.com/office/drawing/2014/main" id="{87FD204C-5C88-4365-B42E-2F00DF8D6D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448488"/>
              </p:ext>
            </p:extLst>
          </p:nvPr>
        </p:nvGraphicFramePr>
        <p:xfrm>
          <a:off x="107504" y="807554"/>
          <a:ext cx="1872208" cy="1611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Chart 18">
            <a:extLst>
              <a:ext uri="{FF2B5EF4-FFF2-40B4-BE49-F238E27FC236}">
                <a16:creationId xmlns:a16="http://schemas.microsoft.com/office/drawing/2014/main" id="{2CF4803F-5B38-44AE-A5D0-6D2387FF7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9489628"/>
              </p:ext>
            </p:extLst>
          </p:nvPr>
        </p:nvGraphicFramePr>
        <p:xfrm>
          <a:off x="899592" y="1414475"/>
          <a:ext cx="6264696" cy="346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211960" y="0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B8347EF-3F43-4D45-8CC6-6AC70DC199D5}"/>
              </a:ext>
            </a:extLst>
          </p:cNvPr>
          <p:cNvSpPr txBox="1"/>
          <p:nvPr/>
        </p:nvSpPr>
        <p:spPr>
          <a:xfrm>
            <a:off x="1043608" y="3324813"/>
            <a:ext cx="2450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J’en ai l’intention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4DEACB0-1857-48F6-9B77-1CCF4F8D3C49}"/>
              </a:ext>
            </a:extLst>
          </p:cNvPr>
          <p:cNvSpPr txBox="1"/>
          <p:nvPr/>
        </p:nvSpPr>
        <p:spPr>
          <a:xfrm>
            <a:off x="4301927" y="127894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Je suis propriétaire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884544E-F79D-4F93-9C75-C4C6A947D119}"/>
              </a:ext>
            </a:extLst>
          </p:cNvPr>
          <p:cNvSpPr txBox="1"/>
          <p:nvPr/>
        </p:nvSpPr>
        <p:spPr>
          <a:xfrm>
            <a:off x="1422611" y="1507538"/>
            <a:ext cx="2209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Je n’en ai pas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l’intention</a:t>
            </a:r>
          </a:p>
        </p:txBody>
      </p:sp>
      <p:pic>
        <p:nvPicPr>
          <p:cNvPr id="7" name="Graphique 6" descr="Maison">
            <a:extLst>
              <a:ext uri="{FF2B5EF4-FFF2-40B4-BE49-F238E27FC236}">
                <a16:creationId xmlns:a16="http://schemas.microsoft.com/office/drawing/2014/main" id="{B6774ED2-F164-4C7E-8FFC-D8CF95A01D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15570" y="2472801"/>
            <a:ext cx="569733" cy="569733"/>
          </a:xfrm>
          <a:prstGeom prst="rect">
            <a:avLst/>
          </a:prstGeom>
        </p:spPr>
      </p:pic>
      <p:graphicFrame>
        <p:nvGraphicFramePr>
          <p:cNvPr id="35" name="Chart 16">
            <a:extLst>
              <a:ext uri="{FF2B5EF4-FFF2-40B4-BE49-F238E27FC236}">
                <a16:creationId xmlns:a16="http://schemas.microsoft.com/office/drawing/2014/main" id="{1462EAB2-A509-4E02-ADD4-FB31CE87AF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189402"/>
              </p:ext>
            </p:extLst>
          </p:nvPr>
        </p:nvGraphicFramePr>
        <p:xfrm>
          <a:off x="5279236" y="1403153"/>
          <a:ext cx="3394721" cy="1886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0EA4F9A2-199B-4FEF-A93E-EDD9993BAA70}"/>
              </a:ext>
            </a:extLst>
          </p:cNvPr>
          <p:cNvCxnSpPr>
            <a:cxnSpLocks/>
          </p:cNvCxnSpPr>
          <p:nvPr/>
        </p:nvCxnSpPr>
        <p:spPr>
          <a:xfrm flipV="1">
            <a:off x="5237578" y="2168388"/>
            <a:ext cx="622584" cy="250436"/>
          </a:xfrm>
          <a:prstGeom prst="straightConnector1">
            <a:avLst/>
          </a:prstGeom>
          <a:ln>
            <a:solidFill>
              <a:srgbClr val="14B2E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re 3">
            <a:extLst>
              <a:ext uri="{FF2B5EF4-FFF2-40B4-BE49-F238E27FC236}">
                <a16:creationId xmlns:a16="http://schemas.microsoft.com/office/drawing/2014/main" id="{1EC2C43A-653B-4337-BD08-06CE025B64D6}"/>
              </a:ext>
            </a:extLst>
          </p:cNvPr>
          <p:cNvSpPr txBox="1">
            <a:spLocks/>
          </p:cNvSpPr>
          <p:nvPr/>
        </p:nvSpPr>
        <p:spPr>
          <a:xfrm>
            <a:off x="518864" y="267494"/>
            <a:ext cx="8478078" cy="540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Description de l’échantillon</a:t>
            </a:r>
            <a:b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endParaRPr kumimoji="0" lang="fr-BE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B77CC783-F61B-4EEB-9874-E91CBC3360BA}"/>
              </a:ext>
            </a:extLst>
          </p:cNvPr>
          <p:cNvSpPr txBox="1">
            <a:spLocks/>
          </p:cNvSpPr>
          <p:nvPr/>
        </p:nvSpPr>
        <p:spPr>
          <a:xfrm>
            <a:off x="714954" y="4776582"/>
            <a:ext cx="8281988" cy="20964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	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(n=1082)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23CB6-A8A2-42BE-8A8C-616910CE6D7B}"/>
              </a:ext>
            </a:extLst>
          </p:cNvPr>
          <p:cNvSpPr txBox="1"/>
          <p:nvPr/>
        </p:nvSpPr>
        <p:spPr>
          <a:xfrm>
            <a:off x="571451" y="1275908"/>
            <a:ext cx="64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/>
              <a:t>2021</a:t>
            </a:r>
          </a:p>
          <a:p>
            <a:r>
              <a:rPr lang="nl-BE" sz="800" dirty="0"/>
              <a:t>N=1047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9302D0-1700-4D9E-9183-EFFE1A55DDF2}"/>
              </a:ext>
            </a:extLst>
          </p:cNvPr>
          <p:cNvGrpSpPr/>
          <p:nvPr/>
        </p:nvGrpSpPr>
        <p:grpSpPr>
          <a:xfrm>
            <a:off x="5580112" y="4876006"/>
            <a:ext cx="2919950" cy="200055"/>
            <a:chOff x="5580112" y="4876006"/>
            <a:chExt cx="2919950" cy="200055"/>
          </a:xfrm>
        </p:grpSpPr>
        <p:sp>
          <p:nvSpPr>
            <p:cNvPr id="24" name="TextBox 54">
              <a:extLst>
                <a:ext uri="{FF2B5EF4-FFF2-40B4-BE49-F238E27FC236}">
                  <a16:creationId xmlns:a16="http://schemas.microsoft.com/office/drawing/2014/main" id="{A2740E5A-ED8C-4AE4-BCCE-A30ABB33E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7812" y="4876006"/>
              <a:ext cx="143446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kern="0" dirty="0">
                  <a:solidFill>
                    <a:srgbClr val="222223">
                      <a:lumMod val="75000"/>
                      <a:lumOff val="25000"/>
                    </a:srgbClr>
                  </a:solidFill>
                  <a:latin typeface="Calibri"/>
                  <a:cs typeface="+mn-cs"/>
                </a:rPr>
                <a:t>Augmentation significative (95%)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082F551-87DF-434C-9CA6-86E77A387AF6}"/>
                </a:ext>
              </a:extLst>
            </p:cNvPr>
            <p:cNvGrpSpPr/>
            <p:nvPr/>
          </p:nvGrpSpPr>
          <p:grpSpPr>
            <a:xfrm>
              <a:off x="5580112" y="4922512"/>
              <a:ext cx="118976" cy="118976"/>
              <a:chOff x="3731385" y="5389270"/>
              <a:chExt cx="162000" cy="1620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F2D2DF7-8B22-474C-9805-F6B98A0E1B9E}"/>
                  </a:ext>
                </a:extLst>
              </p:cNvPr>
              <p:cNvSpPr/>
              <p:nvPr/>
            </p:nvSpPr>
            <p:spPr>
              <a:xfrm>
                <a:off x="3731385" y="5389270"/>
                <a:ext cx="162000" cy="16200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Arrow: Right 33">
                <a:extLst>
                  <a:ext uri="{FF2B5EF4-FFF2-40B4-BE49-F238E27FC236}">
                    <a16:creationId xmlns:a16="http://schemas.microsoft.com/office/drawing/2014/main" id="{37A429A8-E067-445B-9516-C73F10D31AB6}"/>
                  </a:ext>
                </a:extLst>
              </p:cNvPr>
              <p:cNvSpPr/>
              <p:nvPr/>
            </p:nvSpPr>
            <p:spPr>
              <a:xfrm rot="18900000">
                <a:off x="3749974" y="5432985"/>
                <a:ext cx="124822" cy="74569"/>
              </a:xfrm>
              <a:prstGeom prst="rightArrow">
                <a:avLst>
                  <a:gd name="adj1" fmla="val 38166"/>
                  <a:gd name="adj2" fmla="val 8485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9BB01B8-CA3F-47E2-9194-A658579D32F3}"/>
                </a:ext>
              </a:extLst>
            </p:cNvPr>
            <p:cNvGrpSpPr/>
            <p:nvPr/>
          </p:nvGrpSpPr>
          <p:grpSpPr>
            <a:xfrm>
              <a:off x="6979382" y="4922511"/>
              <a:ext cx="118976" cy="118976"/>
              <a:chOff x="4954811" y="5389269"/>
              <a:chExt cx="162000" cy="1620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5DF03C4-B604-4100-B168-DFD66FA0FCAA}"/>
                  </a:ext>
                </a:extLst>
              </p:cNvPr>
              <p:cNvSpPr/>
              <p:nvPr/>
            </p:nvSpPr>
            <p:spPr>
              <a:xfrm>
                <a:off x="4954811" y="5389269"/>
                <a:ext cx="162000" cy="162000"/>
              </a:xfrm>
              <a:prstGeom prst="ellipse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Arrow: Right 30">
                <a:extLst>
                  <a:ext uri="{FF2B5EF4-FFF2-40B4-BE49-F238E27FC236}">
                    <a16:creationId xmlns:a16="http://schemas.microsoft.com/office/drawing/2014/main" id="{501FFB88-3390-4905-96A9-B86CD2202A2E}"/>
                  </a:ext>
                </a:extLst>
              </p:cNvPr>
              <p:cNvSpPr/>
              <p:nvPr/>
            </p:nvSpPr>
            <p:spPr>
              <a:xfrm rot="2700000">
                <a:off x="4973406" y="5432998"/>
                <a:ext cx="124823" cy="74569"/>
              </a:xfrm>
              <a:prstGeom prst="rightArrow">
                <a:avLst>
                  <a:gd name="adj1" fmla="val 38166"/>
                  <a:gd name="adj2" fmla="val 8485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66">
              <a:extLst>
                <a:ext uri="{FF2B5EF4-FFF2-40B4-BE49-F238E27FC236}">
                  <a16:creationId xmlns:a16="http://schemas.microsoft.com/office/drawing/2014/main" id="{0CE45583-F7CC-4474-BE4A-215207456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5595" y="4876006"/>
              <a:ext cx="1434467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222223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Diminution </a:t>
              </a:r>
              <a:r>
                <a:rPr lang="en-US" sz="700" kern="0" dirty="0">
                  <a:solidFill>
                    <a:srgbClr val="222223">
                      <a:lumMod val="75000"/>
                      <a:lumOff val="25000"/>
                    </a:srgbClr>
                  </a:solidFill>
                  <a:latin typeface="Calibri"/>
                  <a:cs typeface="+mn-cs"/>
                </a:rPr>
                <a:t>significative (95%)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3E1676-7683-42EF-9812-43163E11F4EF}"/>
              </a:ext>
            </a:extLst>
          </p:cNvPr>
          <p:cNvGrpSpPr/>
          <p:nvPr/>
        </p:nvGrpSpPr>
        <p:grpSpPr>
          <a:xfrm>
            <a:off x="7809330" y="2057237"/>
            <a:ext cx="118976" cy="118976"/>
            <a:chOff x="3731385" y="5389270"/>
            <a:chExt cx="162000" cy="1620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73336CD-7364-4F04-9858-ECCF8391FD1C}"/>
                </a:ext>
              </a:extLst>
            </p:cNvPr>
            <p:cNvSpPr/>
            <p:nvPr/>
          </p:nvSpPr>
          <p:spPr>
            <a:xfrm>
              <a:off x="3731385" y="5389270"/>
              <a:ext cx="162000" cy="16200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4069C46F-B397-4E63-B23D-61D82C19885F}"/>
                </a:ext>
              </a:extLst>
            </p:cNvPr>
            <p:cNvSpPr/>
            <p:nvPr/>
          </p:nvSpPr>
          <p:spPr>
            <a:xfrm rot="18900000">
              <a:off x="3749974" y="5432985"/>
              <a:ext cx="124822" cy="74569"/>
            </a:xfrm>
            <a:prstGeom prst="rightArrow">
              <a:avLst>
                <a:gd name="adj1" fmla="val 38166"/>
                <a:gd name="adj2" fmla="val 848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F9EDF27-CA6F-4CEE-BAFE-650248809834}"/>
              </a:ext>
            </a:extLst>
          </p:cNvPr>
          <p:cNvGrpSpPr/>
          <p:nvPr/>
        </p:nvGrpSpPr>
        <p:grpSpPr>
          <a:xfrm>
            <a:off x="7956376" y="2907800"/>
            <a:ext cx="118976" cy="118976"/>
            <a:chOff x="4954811" y="5389269"/>
            <a:chExt cx="162000" cy="1620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58F1A08-210C-4C15-AB5C-68ED359AF696}"/>
                </a:ext>
              </a:extLst>
            </p:cNvPr>
            <p:cNvSpPr/>
            <p:nvPr/>
          </p:nvSpPr>
          <p:spPr>
            <a:xfrm>
              <a:off x="4954811" y="5389269"/>
              <a:ext cx="162000" cy="162000"/>
            </a:xfrm>
            <a:prstGeom prst="ellipse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BCB20450-7AC8-42C9-9A57-8D5EC0A33F8B}"/>
                </a:ext>
              </a:extLst>
            </p:cNvPr>
            <p:cNvSpPr/>
            <p:nvPr/>
          </p:nvSpPr>
          <p:spPr>
            <a:xfrm rot="2700000">
              <a:off x="4973406" y="5432998"/>
              <a:ext cx="124823" cy="74569"/>
            </a:xfrm>
            <a:prstGeom prst="rightArrow">
              <a:avLst>
                <a:gd name="adj1" fmla="val 38166"/>
                <a:gd name="adj2" fmla="val 848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83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708"/>
            <a:ext cx="9144000" cy="5143500"/>
          </a:xfrm>
          <a:prstGeom prst="rect">
            <a:avLst/>
          </a:prstGeom>
          <a:solidFill>
            <a:srgbClr val="14B2E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05288F-EA8A-4003-9B09-FB96D698812A}"/>
              </a:ext>
            </a:extLst>
          </p:cNvPr>
          <p:cNvSpPr txBox="1"/>
          <p:nvPr/>
        </p:nvSpPr>
        <p:spPr>
          <a:xfrm>
            <a:off x="0" y="1685879"/>
            <a:ext cx="914400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prstClr val="white"/>
                </a:solidFill>
                <a:latin typeface="ITC Lubalin Graph Std" panose="02060703020205020404" pitchFamily="18" charset="0"/>
                <a:cs typeface="Verdana"/>
              </a:rPr>
              <a:t>Les Belges et leur intérêt pour l’immobilier</a:t>
            </a:r>
          </a:p>
        </p:txBody>
      </p:sp>
    </p:spTree>
    <p:extLst>
      <p:ext uri="{BB962C8B-B14F-4D97-AF65-F5344CB8AC3E}">
        <p14:creationId xmlns:p14="http://schemas.microsoft.com/office/powerpoint/2010/main" val="1337606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18864" y="267494"/>
            <a:ext cx="8103442" cy="54006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Dans quelle mesure devenir propriétaire d’une habitation est pour vous une priorité ?</a:t>
            </a:r>
            <a:b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endParaRPr kumimoji="0" lang="fr-BE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714954" y="4776582"/>
            <a:ext cx="8281988" cy="20964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	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(n=1082)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56376" y="4249019"/>
            <a:ext cx="108012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8" descr="CBC_RGB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91029E4F-6BB7-4292-83E5-8A4D87F85BAD}"/>
              </a:ext>
            </a:extLst>
          </p:cNvPr>
          <p:cNvSpPr txBox="1"/>
          <p:nvPr/>
        </p:nvSpPr>
        <p:spPr>
          <a:xfrm>
            <a:off x="611560" y="987574"/>
            <a:ext cx="8136000" cy="338400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Actuellement, pour 8 Belges sur 10, devenir propriétaire est important voire une priorité.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7FE591-BC38-4552-92B5-119595913893}"/>
              </a:ext>
            </a:extLst>
          </p:cNvPr>
          <p:cNvSpPr txBox="1"/>
          <p:nvPr/>
        </p:nvSpPr>
        <p:spPr>
          <a:xfrm>
            <a:off x="4140528" y="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ACECAE1-8F5B-47CB-B18A-AF9423F8C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940156"/>
              </p:ext>
            </p:extLst>
          </p:nvPr>
        </p:nvGraphicFramePr>
        <p:xfrm>
          <a:off x="247530" y="1312669"/>
          <a:ext cx="6052662" cy="356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Accolade fermante 1">
            <a:extLst>
              <a:ext uri="{FF2B5EF4-FFF2-40B4-BE49-F238E27FC236}">
                <a16:creationId xmlns:a16="http://schemas.microsoft.com/office/drawing/2014/main" id="{89CF0833-DEF1-48EF-9C59-8535487DFBC5}"/>
              </a:ext>
            </a:extLst>
          </p:cNvPr>
          <p:cNvSpPr/>
          <p:nvPr/>
        </p:nvSpPr>
        <p:spPr>
          <a:xfrm>
            <a:off x="5508104" y="1707654"/>
            <a:ext cx="360040" cy="1368152"/>
          </a:xfrm>
          <a:prstGeom prst="rightBrace">
            <a:avLst/>
          </a:prstGeom>
          <a:ln>
            <a:solidFill>
              <a:srgbClr val="14B2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ZoneTexte 2">
            <a:extLst>
              <a:ext uri="{FF2B5EF4-FFF2-40B4-BE49-F238E27FC236}">
                <a16:creationId xmlns:a16="http://schemas.microsoft.com/office/drawing/2014/main" id="{FF5AB176-16C9-49CF-B5FF-EDD34E690ADA}"/>
              </a:ext>
            </a:extLst>
          </p:cNvPr>
          <p:cNvSpPr txBox="1"/>
          <p:nvPr/>
        </p:nvSpPr>
        <p:spPr>
          <a:xfrm>
            <a:off x="5363636" y="227749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80%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(vs 78% en 2021)</a:t>
            </a:r>
          </a:p>
        </p:txBody>
      </p:sp>
      <p:sp>
        <p:nvSpPr>
          <p:cNvPr id="17" name="Accolade fermante 1">
            <a:extLst>
              <a:ext uri="{FF2B5EF4-FFF2-40B4-BE49-F238E27FC236}">
                <a16:creationId xmlns:a16="http://schemas.microsoft.com/office/drawing/2014/main" id="{176D8082-6163-4BB4-94A5-99AA73459B16}"/>
              </a:ext>
            </a:extLst>
          </p:cNvPr>
          <p:cNvSpPr/>
          <p:nvPr/>
        </p:nvSpPr>
        <p:spPr>
          <a:xfrm>
            <a:off x="5508556" y="3255934"/>
            <a:ext cx="360040" cy="972000"/>
          </a:xfrm>
          <a:prstGeom prst="rightBrace">
            <a:avLst/>
          </a:prstGeom>
          <a:ln>
            <a:solidFill>
              <a:srgbClr val="14B2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ZoneTexte 2">
            <a:extLst>
              <a:ext uri="{FF2B5EF4-FFF2-40B4-BE49-F238E27FC236}">
                <a16:creationId xmlns:a16="http://schemas.microsoft.com/office/drawing/2014/main" id="{A5F69348-0119-4FF7-BB26-3C3AE18765FB}"/>
              </a:ext>
            </a:extLst>
          </p:cNvPr>
          <p:cNvSpPr txBox="1"/>
          <p:nvPr/>
        </p:nvSpPr>
        <p:spPr>
          <a:xfrm>
            <a:off x="5364088" y="362225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12%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(vs 14% en 2021)</a:t>
            </a:r>
          </a:p>
        </p:txBody>
      </p:sp>
    </p:spTree>
    <p:extLst>
      <p:ext uri="{BB962C8B-B14F-4D97-AF65-F5344CB8AC3E}">
        <p14:creationId xmlns:p14="http://schemas.microsoft.com/office/powerpoint/2010/main" val="986988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18864" y="267494"/>
            <a:ext cx="8103442" cy="540060"/>
          </a:xfrm>
        </p:spPr>
        <p:txBody>
          <a:bodyPr/>
          <a:lstStyle/>
          <a:p>
            <a:r>
              <a:rPr lang="fr-BE" dirty="0"/>
              <a:t>Pour vous, </a:t>
            </a:r>
            <a:r>
              <a:rPr lang="fr-FR" dirty="0"/>
              <a:t>être/devenir propriétaire de son habitation</a:t>
            </a:r>
            <a:r>
              <a:rPr lang="fr-BE" dirty="0"/>
              <a:t>, c'était/c'est avant tout …</a:t>
            </a:r>
            <a:br>
              <a:rPr lang="fr-BE" dirty="0"/>
            </a:b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714954" y="4776582"/>
            <a:ext cx="8281988" cy="20964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	</a:t>
            </a:r>
            <a:r>
              <a:rPr lang="nl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(n=1082)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56376" y="4249019"/>
            <a:ext cx="108012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8" descr="CBC_RGB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91029E4F-6BB7-4292-83E5-8A4D87F85BAD}"/>
              </a:ext>
            </a:extLst>
          </p:cNvPr>
          <p:cNvSpPr txBox="1"/>
          <p:nvPr/>
        </p:nvSpPr>
        <p:spPr>
          <a:xfrm>
            <a:off x="611560" y="987574"/>
            <a:ext cx="8010746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1600" dirty="0">
                <a:solidFill>
                  <a:srgbClr val="002060"/>
                </a:solidFill>
              </a:rPr>
              <a:t>Les Belges investissent dans l’immobilier pour assurer l’avenir de leur famille et le leur.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7FE591-BC38-4552-92B5-119595913893}"/>
              </a:ext>
            </a:extLst>
          </p:cNvPr>
          <p:cNvSpPr txBox="1"/>
          <p:nvPr/>
        </p:nvSpPr>
        <p:spPr>
          <a:xfrm>
            <a:off x="4140528" y="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ACECAE1-8F5B-47CB-B18A-AF9423F8C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69917"/>
              </p:ext>
            </p:extLst>
          </p:nvPr>
        </p:nvGraphicFramePr>
        <p:xfrm>
          <a:off x="247530" y="1312669"/>
          <a:ext cx="8103442" cy="356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025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18">
            <a:extLst>
              <a:ext uri="{FF2B5EF4-FFF2-40B4-BE49-F238E27FC236}">
                <a16:creationId xmlns:a16="http://schemas.microsoft.com/office/drawing/2014/main" id="{2CF4803F-5B38-44AE-A5D0-6D2387FF7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1953418"/>
              </p:ext>
            </p:extLst>
          </p:nvPr>
        </p:nvGraphicFramePr>
        <p:xfrm>
          <a:off x="1115616" y="1670008"/>
          <a:ext cx="6264696" cy="346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140528" y="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B8347EF-3F43-4D45-8CC6-6AC70DC199D5}"/>
              </a:ext>
            </a:extLst>
          </p:cNvPr>
          <p:cNvSpPr txBox="1"/>
          <p:nvPr/>
        </p:nvSpPr>
        <p:spPr>
          <a:xfrm>
            <a:off x="2355362" y="2707087"/>
            <a:ext cx="703042" cy="31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NON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4DEACB0-1857-48F6-9B77-1CCF4F8D3C49}"/>
              </a:ext>
            </a:extLst>
          </p:cNvPr>
          <p:cNvSpPr txBox="1"/>
          <p:nvPr/>
        </p:nvSpPr>
        <p:spPr>
          <a:xfrm>
            <a:off x="5384957" y="2556257"/>
            <a:ext cx="753698" cy="31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OUI</a:t>
            </a:r>
          </a:p>
        </p:txBody>
      </p:sp>
      <p:pic>
        <p:nvPicPr>
          <p:cNvPr id="7" name="Graphique 6" descr="Maison">
            <a:extLst>
              <a:ext uri="{FF2B5EF4-FFF2-40B4-BE49-F238E27FC236}">
                <a16:creationId xmlns:a16="http://schemas.microsoft.com/office/drawing/2014/main" id="{B6774ED2-F164-4C7E-8FFC-D8CF95A01D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36814" y="2714895"/>
            <a:ext cx="569733" cy="569733"/>
          </a:xfrm>
          <a:prstGeom prst="rect">
            <a:avLst/>
          </a:prstGeom>
        </p:spPr>
      </p:pic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C6B6EC6-11F1-43C0-A369-47ED42874A07}"/>
              </a:ext>
            </a:extLst>
          </p:cNvPr>
          <p:cNvSpPr txBox="1">
            <a:spLocks/>
          </p:cNvSpPr>
          <p:nvPr/>
        </p:nvSpPr>
        <p:spPr>
          <a:xfrm>
            <a:off x="700551" y="4876924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	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(n=1082)</a:t>
            </a: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239DAA4E-45DD-46F0-9604-E2BC2FA9A492}"/>
              </a:ext>
            </a:extLst>
          </p:cNvPr>
          <p:cNvSpPr txBox="1"/>
          <p:nvPr/>
        </p:nvSpPr>
        <p:spPr>
          <a:xfrm>
            <a:off x="542856" y="1123510"/>
            <a:ext cx="8103442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 Belge sur 5 a l’intention de se lancer dans un projet immobilier suit à la crise.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353E4C8-F8AE-4E8C-B51E-CFA34C79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123478"/>
            <a:ext cx="8229600" cy="540060"/>
          </a:xfrm>
        </p:spPr>
        <p:txBody>
          <a:bodyPr/>
          <a:lstStyle/>
          <a:p>
            <a:r>
              <a:rPr lang="fr-FR" dirty="0"/>
              <a:t>Suite à la crise du Covid-19, avez-vous l’intention de vous lancer dans un projet immobilier (achat ou location) dans les 12 prochains mois 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40274529"/>
      </p:ext>
    </p:extLst>
  </p:cSld>
  <p:clrMapOvr>
    <a:masterClrMapping/>
  </p:clrMapOvr>
</p:sld>
</file>

<file path=ppt/theme/theme1.xml><?xml version="1.0" encoding="utf-8"?>
<a:theme xmlns:a="http://schemas.openxmlformats.org/drawingml/2006/main" name="16-9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16-9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16-9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16-9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16-9.thmx</Template>
  <TotalTime>63</TotalTime>
  <Words>1545</Words>
  <Application>Microsoft Macintosh PowerPoint</Application>
  <PresentationFormat>On-screen Show (16:9)</PresentationFormat>
  <Paragraphs>214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Book Antiqua</vt:lpstr>
      <vt:lpstr>Calibri</vt:lpstr>
      <vt:lpstr>Arial</vt:lpstr>
      <vt:lpstr>ITC Lubalin Graph Std Book</vt:lpstr>
      <vt:lpstr>Wingdings</vt:lpstr>
      <vt:lpstr>Verdana</vt:lpstr>
      <vt:lpstr>ITC Lubalin Graph Std</vt:lpstr>
      <vt:lpstr>16-9</vt:lpstr>
      <vt:lpstr>2_Office Theme</vt:lpstr>
      <vt:lpstr>2_16-9</vt:lpstr>
      <vt:lpstr>1_16-9</vt:lpstr>
      <vt:lpstr>3_16-9</vt:lpstr>
      <vt:lpstr>PowerPoint Presentation</vt:lpstr>
      <vt:lpstr>PowerPoint Presentation</vt:lpstr>
      <vt:lpstr>PowerPoint Presentation</vt:lpstr>
      <vt:lpstr>Enquête réalisée par le bureau </vt:lpstr>
      <vt:lpstr>PowerPoint Presentation</vt:lpstr>
      <vt:lpstr>PowerPoint Presentation</vt:lpstr>
      <vt:lpstr>Dans quelle mesure devenir propriétaire d’une habitation est pour vous une priorité ? </vt:lpstr>
      <vt:lpstr>Pour vous, être/devenir propriétaire de son habitation, c'était/c'est avant tout … </vt:lpstr>
      <vt:lpstr>Suite à la crise du Covid-19, avez-vous l’intention de vous lancer dans un projet immobilier (achat ou location) dans les 12 prochains mois ?</vt:lpstr>
      <vt:lpstr>Quelle est la nature de ce projet immobilier ?</vt:lpstr>
      <vt:lpstr>Etes-vous confiant(e) par rapport à la concrétisation de ce projet ?</vt:lpstr>
      <vt:lpstr>Quels sont, pour vous, les 3 principaux obstacles pour vous lancer dans un projet immobilier ? </vt:lpstr>
      <vt:lpstr>PowerPoint Presentation</vt:lpstr>
      <vt:lpstr>PowerPoint Presentation</vt:lpstr>
      <vt:lpstr>Envisagez-vous de faire des travaux de rénovation dans votre habitation dans les 12 prochains mois ?</vt:lpstr>
      <vt:lpstr>Lors de ces travaux, accorderez-vous une importance particulière à la performance énergétique/écologique de votre habitation ?</vt:lpstr>
      <vt:lpstr>Si vous deviez aujourd’hui changer/acheter une nouvelle habitation, vers quel type d’habitation porterait votre choix ? </vt:lpstr>
      <vt:lpstr>Selon vous, votre habitation actuelle peut-elle être considérée comme durable au sens énergétique du terme?</vt:lpstr>
      <vt:lpstr>Envisagez-vous de rendre votre habitation plus durable ?</vt:lpstr>
      <vt:lpstr>Via quel(s) moyen(s) envisagez-vous de rendre votre habitation plus durable ?</vt:lpstr>
      <vt:lpstr>Saviez-vous que d'ici 2050, les habitations devront atteindre en moyenne le label ‘PEB A’ c’est-à-dire la classe la plus économe en énergie?</vt:lpstr>
      <vt:lpstr>PowerPoint Presentation</vt:lpstr>
      <vt:lpstr>Actuellement, quel est, selon vous, le meilleur moyen de rechercher un bien immobilier ?</vt:lpstr>
      <vt:lpstr>De quelle façon rechercheriez-vous/avez-vous recherché le meilleur financement de votre habitation ?</vt:lpstr>
      <vt:lpstr>Seriez-vous prêt(e) à souscrire (à nouveau) un crédit hypothécaire entièrement en ligne (de la demande de crédit à la signature)?</vt:lpstr>
      <vt:lpstr>Selon vous, équiper votre habitation via des objets connectés aurait prioritairement quel(s) objectif(s) ?</vt:lpstr>
      <vt:lpstr>Si vous deviez progressivement rendre votre habitation plus digitale, vers quel(s) type(s) d’objets connectés vous tourneriez-vous en priorité ?</vt:lpstr>
      <vt:lpstr>PowerPoint Presentation</vt:lpstr>
      <vt:lpstr>PowerPoint Presentation</vt:lpstr>
      <vt:lpstr>PowerPoint Presentation</vt:lpstr>
      <vt:lpstr>PowerPoint Presentation</vt:lpstr>
    </vt:vector>
  </TitlesOfParts>
  <Company>KBC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jd07540</dc:creator>
  <cp:lastModifiedBy>Elise Bertrand</cp:lastModifiedBy>
  <cp:revision>1541</cp:revision>
  <cp:lastPrinted>2018-12-07T14:48:34Z</cp:lastPrinted>
  <dcterms:created xsi:type="dcterms:W3CDTF">2014-08-05T14:54:02Z</dcterms:created>
  <dcterms:modified xsi:type="dcterms:W3CDTF">2022-05-13T09:35:22Z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31598e80-c4b0-45ea-92db-0f710f24d13e_Enabled">
    <vt:lpwstr>true</vt:lpwstr>
  </property>
  <property fmtid="{D5CDD505-2E9C-101B-9397-08002B2CF9AE}" pid="4" name="MSIP_Label_31598e80-c4b0-45ea-92db-0f710f24d13e_SetDate">
    <vt:lpwstr>2022-03-03T09:34:46Z</vt:lpwstr>
  </property>
  <property fmtid="{D5CDD505-2E9C-101B-9397-08002B2CF9AE}" pid="5" name="MSIP_Label_31598e80-c4b0-45ea-92db-0f710f24d13e_Method">
    <vt:lpwstr>Privileged</vt:lpwstr>
  </property>
  <property fmtid="{D5CDD505-2E9C-101B-9397-08002B2CF9AE}" pid="6" name="MSIP_Label_31598e80-c4b0-45ea-92db-0f710f24d13e_Name">
    <vt:lpwstr>31598e80-c4b0-45ea-92db-0f710f24d13e</vt:lpwstr>
  </property>
  <property fmtid="{D5CDD505-2E9C-101B-9397-08002B2CF9AE}" pid="7" name="MSIP_Label_31598e80-c4b0-45ea-92db-0f710f24d13e_SiteId">
    <vt:lpwstr>64af2aee-7d6c-49ac-a409-192d3fee73b8</vt:lpwstr>
  </property>
  <property fmtid="{D5CDD505-2E9C-101B-9397-08002B2CF9AE}" pid="8" name="MSIP_Label_31598e80-c4b0-45ea-92db-0f710f24d13e_ContentBits">
    <vt:lpwstr>1</vt:lpwstr>
  </property>
</Properties>
</file>